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57" r:id="rId3"/>
    <p:sldId id="258" r:id="rId4"/>
    <p:sldId id="309" r:id="rId5"/>
    <p:sldId id="259" r:id="rId6"/>
    <p:sldId id="266" r:id="rId7"/>
    <p:sldId id="260" r:id="rId8"/>
    <p:sldId id="267" r:id="rId9"/>
    <p:sldId id="261" r:id="rId10"/>
    <p:sldId id="296" r:id="rId11"/>
    <p:sldId id="262" r:id="rId12"/>
    <p:sldId id="297" r:id="rId13"/>
    <p:sldId id="301" r:id="rId14"/>
    <p:sldId id="263" r:id="rId15"/>
    <p:sldId id="298" r:id="rId16"/>
    <p:sldId id="264" r:id="rId17"/>
    <p:sldId id="299" r:id="rId18"/>
    <p:sldId id="265" r:id="rId19"/>
    <p:sldId id="300" r:id="rId20"/>
    <p:sldId id="302" r:id="rId21"/>
    <p:sldId id="303" r:id="rId22"/>
    <p:sldId id="308" r:id="rId23"/>
    <p:sldId id="310" r:id="rId24"/>
    <p:sldId id="311" r:id="rId25"/>
    <p:sldId id="315" r:id="rId26"/>
    <p:sldId id="316" r:id="rId27"/>
    <p:sldId id="268" r:id="rId28"/>
    <p:sldId id="318" r:id="rId29"/>
    <p:sldId id="319" r:id="rId30"/>
    <p:sldId id="317" r:id="rId31"/>
    <p:sldId id="320" r:id="rId32"/>
    <p:sldId id="321" r:id="rId33"/>
    <p:sldId id="322" r:id="rId34"/>
    <p:sldId id="312" r:id="rId35"/>
    <p:sldId id="313" r:id="rId36"/>
    <p:sldId id="314"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71" autoAdjust="0"/>
  </p:normalViewPr>
  <p:slideViewPr>
    <p:cSldViewPr>
      <p:cViewPr varScale="1">
        <p:scale>
          <a:sx n="93" d="100"/>
          <a:sy n="93" d="100"/>
        </p:scale>
        <p:origin x="-15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6F91E633-420D-4377-9FC1-387E3DBE2367}" type="datetimeFigureOut">
              <a:rPr lang="en-US" smtClean="0"/>
              <a:pPr/>
              <a:t>10/3/2016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324A1B76-BED6-4461-9597-F8FCBD15095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2" tIns="46151" rIns="92302" bIns="46151"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2" tIns="46151" rIns="92302" bIns="46151" rtlCol="0"/>
          <a:lstStyle>
            <a:lvl1pPr algn="r">
              <a:defRPr sz="1200" smtClean="0"/>
            </a:lvl1pPr>
          </a:lstStyle>
          <a:p>
            <a:pPr>
              <a:defRPr/>
            </a:pPr>
            <a:fld id="{891CBBB2-D324-44E5-BCD9-E2FDACA15786}" type="datetimeFigureOut">
              <a:rPr lang="en-US"/>
              <a:pPr>
                <a:defRPr/>
              </a:pPr>
              <a:t>10/3/2016</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2" tIns="46151" rIns="92302" bIns="46151"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2" tIns="46151" rIns="92302" bIns="46151" rtlCol="0" anchor="b"/>
          <a:lstStyle>
            <a:lvl1pPr algn="r">
              <a:defRPr sz="1200" smtClean="0"/>
            </a:lvl1pPr>
          </a:lstStyle>
          <a:p>
            <a:pPr>
              <a:defRPr/>
            </a:pPr>
            <a:fld id="{35AB76D3-B296-44C0-A083-50E255C4DC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the continual total coliform in the distribution system, we may be required to install permanent chlorination on the Hood Canal water system.</a:t>
            </a:r>
            <a:r>
              <a:rPr lang="en-US" baseline="0" dirty="0" smtClean="0"/>
              <a:t> The difficult areas are Mason Avenue and SR 106.</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24,539 gallon</a:t>
            </a:r>
            <a:r>
              <a:rPr lang="en-US" baseline="0" dirty="0" smtClean="0"/>
              <a:t> deficit = equalizing storage and standby storage</a:t>
            </a:r>
          </a:p>
          <a:p>
            <a:r>
              <a:rPr lang="en-US" baseline="0" dirty="0" smtClean="0"/>
              <a:t>Low pressure in Union Heights; high pressure north of Great Bend Drive centered along Main St</a:t>
            </a:r>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line extensions within service area are for property owners we agreed to provide water to years ago, but we have never installed a water main. They paid their SDF, but cannot connect until the main is extended; they precede the line extension policy. The primary</a:t>
            </a:r>
            <a:r>
              <a:rPr lang="en-US" baseline="0" dirty="0" smtClean="0"/>
              <a:t> location is Second Ave to the west of Main Street.</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17,477 gallons</a:t>
            </a:r>
          </a:p>
          <a:p>
            <a:r>
              <a:rPr lang="en-US" dirty="0" smtClean="0"/>
              <a:t>Single source system</a:t>
            </a:r>
          </a:p>
          <a:p>
            <a:r>
              <a:rPr lang="en-US" dirty="0" smtClean="0"/>
              <a:t>Low</a:t>
            </a:r>
            <a:r>
              <a:rPr lang="en-US" baseline="0" dirty="0" smtClean="0"/>
              <a:t> pressure in upper zone even with booster pumps turned up.</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 13,762 gallons = effective storage + standby storage</a:t>
            </a:r>
          </a:p>
          <a:p>
            <a:r>
              <a:rPr lang="en-US" dirty="0" smtClean="0"/>
              <a:t>Single source system</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a:t>
            </a:r>
            <a:r>
              <a:rPr lang="en-US" baseline="0" dirty="0" smtClean="0"/>
              <a:t> to upsize Well 3 pump to meet source capacity to full water right of 896 gpm. Wells currently pump a total of 647 gpm.</a:t>
            </a:r>
          </a:p>
          <a:p>
            <a:r>
              <a:rPr lang="en-US" baseline="0" dirty="0" smtClean="0"/>
              <a:t>Need 808,874 gallons of storage = equalizing storage + standby storage + fire suppression storage</a:t>
            </a:r>
          </a:p>
          <a:p>
            <a:r>
              <a:rPr lang="en-US" baseline="0" dirty="0" smtClean="0"/>
              <a:t>Pressure fluctuations along Country Club Drive when the resort fills the swimming pool.</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plenty of ac-ft/yr water rights</a:t>
            </a:r>
            <a:r>
              <a:rPr lang="en-US" baseline="0" dirty="0" smtClean="0"/>
              <a:t> which we are transferring to Green Diamond, but the gpm to meet capacity at full build out is lacking. We can meet it with additional water rights or additional storage.</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Six systems involved. We are not including Madrona Beach due to the purchase agreement we have</a:t>
            </a:r>
            <a:r>
              <a:rPr lang="en-US" baseline="0" dirty="0" smtClean="0"/>
              <a:t> with that system.</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$500,000 is seed money towards</a:t>
            </a:r>
            <a:r>
              <a:rPr lang="en-US" baseline="0" dirty="0" smtClean="0"/>
              <a:t> separating the golf course irrigation from the domestic water distribution; this can be removed from the capital improvement plan and the golf course fully fund this project. Instead of 17 points of delivery, we want a single point of delivery to the irrigation system. </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costs per connection</a:t>
            </a:r>
            <a:r>
              <a:rPr lang="en-US" baseline="0" dirty="0" smtClean="0"/>
              <a:t> based on the current active connections. Highland Park has 72 physical connections, but only 69 are actively paying into the water system. Highland Park has the highest cost per connection at $16,278; Alderbrook has the second highest cost at $12,642 per connection, but it has potential to continue adding connections up to 1134. The lowest cost is Union at $5,175 per connection.</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shows</a:t>
            </a:r>
            <a:r>
              <a:rPr lang="en-US" baseline="0" dirty="0" smtClean="0"/>
              <a:t> the proposed improvements for the consolidated water system.</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schematic of the pressure zones, wells, tanks, and booster stations. With Union Ridge Zone 2 and Vuecrest Zone 2 combined into a single zone, and Union reduced to eight zones</a:t>
            </a:r>
            <a:r>
              <a:rPr lang="en-US" baseline="0" smtClean="0"/>
              <a:t>, </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phasing</a:t>
            </a:r>
            <a:r>
              <a:rPr lang="en-US" baseline="0" dirty="0" smtClean="0"/>
              <a:t> will depend on growth. Phase 1 could be a reservoir and booster station on our Manzanita property to serve Highland Park, Vuecrest, and Union Ridge and a main along McReavy from Manzanita past </a:t>
            </a:r>
            <a:r>
              <a:rPr lang="en-US" baseline="0" dirty="0" err="1" smtClean="0"/>
              <a:t>Arellum</a:t>
            </a:r>
            <a:r>
              <a:rPr lang="en-US" baseline="0" dirty="0" smtClean="0"/>
              <a:t> and the main between Vuecrest and Union Ridge; these three systems would be consolidated first with a new system name. Phase 2 could be an intertie along SR 106 between Hood Canal and Alderbrook. Phase 3, depending on growth in the area, could be an extension of the McReavy main to Dalby and extend the Dalby main to McReavy to connect the Hood Canal/Alderbrook system to the Highland Park/Union Ridge/Vuecrest system. Phase 3 also includes a well at the Manzanita site and a second booster station at the Hood Canal B well site to meet demand.</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Phase 4 would loop the five systems with the extension</a:t>
            </a:r>
            <a:r>
              <a:rPr lang="en-US" baseline="0" dirty="0" smtClean="0"/>
              <a:t> of the main on Manzanita from the booster station to Alderbrook and the construction of a second reservoir and corresponding booster station to meet demand.</a:t>
            </a:r>
          </a:p>
          <a:p>
            <a:r>
              <a:rPr lang="en-US" baseline="0" dirty="0" smtClean="0"/>
              <a:t>Phase 5, depending on growth, would extend the McReavy main to the Union Well 2 to tie in the Union Water System, build a booster station at Union Well 2 site, and build another booster station and well at Alderbrook Well 3 site on Vine Maple Lane.</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Preconstruction will design Phases</a:t>
            </a:r>
            <a:r>
              <a:rPr lang="en-US" baseline="0" dirty="0" smtClean="0"/>
              <a:t> 1 through 3 and perform the historical and cultural reviews for all five phases. Any project that borrows state or federal funds and includes pipe replacement or installation of pumps requires an energy audit. We will begin preconstruction next year as it can take one to two years to get through the historical and cultural reviews. After all the reviews, approvals, and permitting, construction of Phase 1 might begin in 2019. With the construction of the reservoir, booster station, and the several water mains, construction will last 18 to 24 months at an estimated cost of $1.4 million.</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Phase 2 might</a:t>
            </a:r>
            <a:r>
              <a:rPr lang="en-US" baseline="0" dirty="0" smtClean="0"/>
              <a:t> begin in 2022 and will only last for a few months at an estimated cost of $350,000. Phase 3 is currently scheduled for 2025 for $2.5 million.</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Phase</a:t>
            </a:r>
            <a:r>
              <a:rPr lang="en-US" baseline="0" dirty="0" smtClean="0"/>
              <a:t> 4 is expected to be needed in 15 years with an estimated cost of $1.1 million (based on 2016 dollars with 4% annual inflation). Phase 5 will depend on growth in the area, but is scheduled for 20 years from now at an estimated cost of $2.4 million.</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existing</a:t>
            </a:r>
            <a:r>
              <a:rPr lang="en-US" baseline="0" dirty="0" smtClean="0"/>
              <a:t> service areas and the proposed future service areas. The dark areas are the existing service areas. The cream areas are areas within the consolidated Union area that could be served plus the Green Diamond expansion to the east of Alderbrook.</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non-consolidated related</a:t>
            </a:r>
            <a:r>
              <a:rPr lang="en-US" baseline="0" dirty="0" smtClean="0"/>
              <a:t> projects are the projects that need to be done whether or not consolidation happens. If consolidation does not occur, these projects must be done to maintain the six water systems for the next eleven years.</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required projects</a:t>
            </a:r>
            <a:r>
              <a:rPr lang="en-US" baseline="0" dirty="0" smtClean="0"/>
              <a:t> add up to $4.5 million over eleven years.</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five phases and preconstruction over</a:t>
            </a:r>
            <a:r>
              <a:rPr lang="en-US" baseline="0" dirty="0" smtClean="0"/>
              <a:t> twenty years add up to $7.8 million. Add in the non-consolidated related projects and the total capital improvement plan is estimated at $12.3 million over 20 years. </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11 year capital improvement plan includes preconstruction, Phases 1 through 3, and the non-consolidated related projects for a total  of $8.75 million. Since Union will not be connected to the other five systems during the first 11</a:t>
            </a:r>
            <a:r>
              <a:rPr lang="en-US" baseline="0" dirty="0" smtClean="0"/>
              <a:t> years, it will have a different cost per connect. The other five systems are looking at costs of nearly $12,000 per connection while Union customers will have costs of $5300 per connection. These costs are all projected and subject to change depending on when we start the project, the type of funding. We will review rates and capital surcharges next year for all water systems.</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projects circled in red and the mains in red are for</a:t>
            </a:r>
            <a:r>
              <a:rPr lang="en-US" baseline="0" dirty="0" smtClean="0"/>
              <a:t> growth only. If growth does not occur, the projects can be delayed.</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pressure zones for each of the existing water systems. Currently there are 22 pressure zones.</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discuss the individual</a:t>
            </a:r>
            <a:r>
              <a:rPr lang="en-US" baseline="0" dirty="0" smtClean="0"/>
              <a:t> system deficiencies in the following slides. Three of the water systems are single source systems with inadequate storage for capacity and emergency outages. Many of the proposed improvements need to be constructed to address capacity issue regardless of consolidation. Consolidation helps us address several issues at once </a:t>
            </a:r>
            <a:r>
              <a:rPr lang="en-US" baseline="0" dirty="0" smtClean="0"/>
              <a:t>versus addressing the issues system by system.</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more loan forgiveness available for consolidated projects.</a:t>
            </a:r>
          </a:p>
          <a:p>
            <a:r>
              <a:rPr lang="en-US" baseline="0" dirty="0" smtClean="0"/>
              <a:t>Now we are going to discuss the individual system deficiencies.</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 23,034 additional</a:t>
            </a:r>
            <a:r>
              <a:rPr lang="en-US" baseline="0" dirty="0" smtClean="0"/>
              <a:t> gallons = equalizing storage and standby storage </a:t>
            </a:r>
          </a:p>
          <a:p>
            <a:r>
              <a:rPr lang="en-US" baseline="0" dirty="0" smtClean="0"/>
              <a:t>We do not need to provide fire suppression storage</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Governor</a:t>
            </a:r>
            <a:r>
              <a:rPr lang="en-US" baseline="0" dirty="0" smtClean="0"/>
              <a:t> has declared removal of lead in water systems a priority. Over the next two years we have to identify where we have lead then over the following ten years we have to remove the lead. We have meters with brass containing higher levels of lead than the “low-lead” standard. We are beginning with meters that were installed before 2000. Meter life is about 25 years and we had already planned to begin conversion to AMR for all service meters due to age of the non-AMR meters. All services are now metered so we can focus on the AMR conversion.</a:t>
            </a:r>
          </a:p>
          <a:p>
            <a:endParaRPr lang="en-US" baseline="0" dirty="0" smtClean="0"/>
          </a:p>
          <a:p>
            <a:r>
              <a:rPr lang="en-US" baseline="0" dirty="0" smtClean="0"/>
              <a:t>The CIP goes out 11 years to capture the second WSP update. DOH is working on the rule change so updates can be every 10 years instead of every 6 years. If it is 10 years, the update is due in 2026.</a:t>
            </a:r>
          </a:p>
          <a:p>
            <a:r>
              <a:rPr lang="en-US" baseline="0" dirty="0" smtClean="0"/>
              <a:t>Slide 21 shows the cost per connection for the 11-yr CIP.</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Non-looping</a:t>
            </a:r>
            <a:r>
              <a:rPr lang="en-US" baseline="0" dirty="0" smtClean="0"/>
              <a:t> system so coliform collects in the pipes</a:t>
            </a:r>
          </a:p>
          <a:p>
            <a:r>
              <a:rPr lang="en-US" baseline="0" dirty="0" smtClean="0"/>
              <a:t>Several galvanized steel mains that need to be replaced.</a:t>
            </a:r>
            <a:endParaRPr lang="en-US" dirty="0"/>
          </a:p>
        </p:txBody>
      </p:sp>
      <p:sp>
        <p:nvSpPr>
          <p:cNvPr id="4" name="Slide Number Placeholder 3"/>
          <p:cNvSpPr>
            <a:spLocks noGrp="1"/>
          </p:cNvSpPr>
          <p:nvPr>
            <p:ph type="sldNum" sz="quarter" idx="10"/>
          </p:nvPr>
        </p:nvSpPr>
        <p:spPr/>
        <p:txBody>
          <a:bodyPr/>
          <a:lstStyle/>
          <a:p>
            <a:pPr>
              <a:defRPr/>
            </a:pPr>
            <a:fld id="{35AB76D3-B296-44C0-A083-50E255C4DCC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05C3931-7088-4C27-948C-8AD23020C13A}" type="datetimeFigureOut">
              <a:rPr lang="en-US"/>
              <a:pPr>
                <a:defRPr/>
              </a:pPr>
              <a:t>10/3/2016</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126A21C-105E-4BD4-8DC5-4C45C99D887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76ABB0A-5536-4266-AA9F-DF841793A1E2}" type="datetimeFigureOut">
              <a:rPr lang="en-US"/>
              <a:pPr>
                <a:defRPr/>
              </a:pPr>
              <a:t>10/3/2016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D83D7B-D467-4904-A0DF-E53D114834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02A6046-C4DF-4FB4-9372-07BF3687142F}" type="datetimeFigureOut">
              <a:rPr lang="en-US"/>
              <a:pPr>
                <a:defRPr/>
              </a:pPr>
              <a:t>10/3/2016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277394C-EF62-44BF-916C-AC124BC3DB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1BD1590-AD49-4A98-9EB6-1BF587247CB3}" type="datetimeFigureOut">
              <a:rPr lang="en-US"/>
              <a:pPr>
                <a:defRPr/>
              </a:pPr>
              <a:t>10/3/2016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D5937AE-03F1-484D-978E-0B526A326C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7ED39B-2755-4679-905E-42DFB0D5AF36}" type="datetimeFigureOut">
              <a:rPr lang="en-US"/>
              <a:pPr>
                <a:defRPr/>
              </a:pPr>
              <a:t>10/3/2016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FB1EE4-5326-4586-A4F5-2309BD2B9AE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AFE48C3-4725-467B-B38B-6E20DF0E178C}" type="datetimeFigureOut">
              <a:rPr lang="en-US"/>
              <a:pPr>
                <a:defRPr/>
              </a:pPr>
              <a:t>10/3/2016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FDE2CE0-D867-431D-8A83-A0BEE084B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15F2BFE-8EF6-4F59-BA99-0AB970849B5E}" type="datetimeFigureOut">
              <a:rPr lang="en-US"/>
              <a:pPr>
                <a:defRPr/>
              </a:pPr>
              <a:t>10/3/2016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1C34D42-6DF5-4241-A45C-CEE8BF36F5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2125DDA-8458-441A-9798-AD832FE08AB7}" type="datetimeFigureOut">
              <a:rPr lang="en-US"/>
              <a:pPr>
                <a:defRPr/>
              </a:pPr>
              <a:t>10/3/2016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EF6521D-5D42-4A12-B608-B5614F6007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CBF997A-3C0F-44E9-9391-495509F9206B}" type="datetimeFigureOut">
              <a:rPr lang="en-US"/>
              <a:pPr>
                <a:defRPr/>
              </a:pPr>
              <a:t>10/3/2016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E67FAF7-FAD3-4343-974E-199CB11EBE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04DD788-7D7B-4BFE-A67B-8BD8F87CD3F5}" type="datetimeFigureOut">
              <a:rPr lang="en-US"/>
              <a:pPr>
                <a:defRPr/>
              </a:pPr>
              <a:t>10/3/2016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70A0FD4-50CD-481C-8EE9-13D4C99D97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44692A4-A25E-45BF-9B80-18414C63DD3E}" type="datetimeFigureOut">
              <a:rPr lang="en-US"/>
              <a:pPr>
                <a:defRPr/>
              </a:pPr>
              <a:t>10/3/2016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D0EC67B-A7E2-42BB-894F-572E2E2ED61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3A6AB28-F8A9-4DF1-99DA-FE7D97163258}" type="datetimeFigureOut">
              <a:rPr lang="en-US"/>
              <a:pPr>
                <a:defRPr/>
              </a:pPr>
              <a:t>10/3/2016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5F0DA3B-A2E2-4258-A00D-77E021F402A9}"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11" r:id="rId1"/>
    <p:sldLayoutId id="2147483703" r:id="rId2"/>
    <p:sldLayoutId id="2147483712" r:id="rId3"/>
    <p:sldLayoutId id="2147483704" r:id="rId4"/>
    <p:sldLayoutId id="2147483705" r:id="rId5"/>
    <p:sldLayoutId id="2147483706" r:id="rId6"/>
    <p:sldLayoutId id="2147483707" r:id="rId7"/>
    <p:sldLayoutId id="2147483708" r:id="rId8"/>
    <p:sldLayoutId id="2147483713" r:id="rId9"/>
    <p:sldLayoutId id="2147483709" r:id="rId10"/>
    <p:sldLayoutId id="21474837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2438400"/>
          </a:xfrm>
        </p:spPr>
        <p:txBody>
          <a:bodyPr>
            <a:normAutofit fontScale="90000"/>
          </a:bodyPr>
          <a:lstStyle/>
          <a:p>
            <a:pPr eaLnBrk="1" fontAlgn="auto" hangingPunct="1">
              <a:spcAft>
                <a:spcPts val="0"/>
              </a:spcAft>
              <a:defRPr/>
            </a:pPr>
            <a:r>
              <a:rPr lang="en-US" dirty="0" smtClean="0"/>
              <a:t>UNION REGIONAL WATER SYSTEMS CONSOLIDATION PUBLIC HEARING</a:t>
            </a:r>
            <a:endParaRPr lang="en-US" dirty="0"/>
          </a:p>
        </p:txBody>
      </p:sp>
      <p:sp>
        <p:nvSpPr>
          <p:cNvPr id="6147" name="Subtitle 2"/>
          <p:cNvSpPr>
            <a:spLocks noGrp="1"/>
          </p:cNvSpPr>
          <p:nvPr>
            <p:ph type="subTitle" idx="1"/>
          </p:nvPr>
        </p:nvSpPr>
        <p:spPr>
          <a:xfrm>
            <a:off x="609600" y="4114800"/>
            <a:ext cx="7854950" cy="1752600"/>
          </a:xfrm>
        </p:spPr>
        <p:txBody>
          <a:bodyPr/>
          <a:lstStyle/>
          <a:p>
            <a:pPr marR="0" eaLnBrk="1" hangingPunct="1"/>
            <a:r>
              <a:rPr lang="en-US" dirty="0" smtClean="0"/>
              <a:t>OCTOBER 4, 2016</a:t>
            </a:r>
          </a:p>
          <a:p>
            <a:pPr marR="0" eaLnBrk="1" hangingPunct="1"/>
            <a:r>
              <a:rPr lang="en-US" dirty="0" smtClean="0"/>
              <a:t>JOCELYNE GRAY, PE</a:t>
            </a:r>
          </a:p>
          <a:p>
            <a:pPr marR="0" eaLnBrk="1" hangingPunct="1"/>
            <a:r>
              <a:rPr lang="en-US" dirty="0" smtClean="0"/>
              <a:t>DIRECTOR OF OPERATIONS-WATER</a:t>
            </a:r>
          </a:p>
        </p:txBody>
      </p:sp>
      <p:pic>
        <p:nvPicPr>
          <p:cNvPr id="6148" name="Picture 3" descr="2016 Logo.jpg"/>
          <p:cNvPicPr>
            <a:picLocks noChangeAspect="1"/>
          </p:cNvPicPr>
          <p:nvPr/>
        </p:nvPicPr>
        <p:blipFill>
          <a:blip r:embed="rId3" cstate="print"/>
          <a:srcRect/>
          <a:stretch>
            <a:fillRect/>
          </a:stretch>
        </p:blipFill>
        <p:spPr bwMode="auto">
          <a:xfrm>
            <a:off x="0" y="5638800"/>
            <a:ext cx="1219200" cy="1219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90600"/>
            <a:ext cx="8229600" cy="857250"/>
          </a:xfrm>
        </p:spPr>
        <p:txBody>
          <a:bodyPr/>
          <a:lstStyle/>
          <a:p>
            <a:pPr algn="ctr" eaLnBrk="1" hangingPunct="1"/>
            <a:r>
              <a:rPr lang="en-US" smtClean="0">
                <a:solidFill>
                  <a:schemeClr val="bg1"/>
                </a:solidFill>
              </a:rPr>
              <a:t>Hood Canal Projects</a:t>
            </a:r>
          </a:p>
        </p:txBody>
      </p:sp>
      <p:graphicFrame>
        <p:nvGraphicFramePr>
          <p:cNvPr id="5" name="Content Placeholder 4"/>
          <p:cNvGraphicFramePr>
            <a:graphicFrameLocks noGrp="1"/>
          </p:cNvGraphicFramePr>
          <p:nvPr>
            <p:ph idx="1"/>
          </p:nvPr>
        </p:nvGraphicFramePr>
        <p:xfrm>
          <a:off x="609600" y="2133600"/>
          <a:ext cx="8077200" cy="3874438"/>
        </p:xfrm>
        <a:graphic>
          <a:graphicData uri="http://schemas.openxmlformats.org/drawingml/2006/table">
            <a:tbl>
              <a:tblPr firstRow="1" bandRow="1">
                <a:tableStyleId>{5C22544A-7EE6-4342-B048-85BDC9FD1C3A}</a:tableStyleId>
              </a:tblPr>
              <a:tblGrid>
                <a:gridCol w="3200400"/>
                <a:gridCol w="1295400"/>
                <a:gridCol w="1371600"/>
                <a:gridCol w="2209800"/>
              </a:tblGrid>
              <a:tr h="367269">
                <a:tc>
                  <a:txBody>
                    <a:bodyPr/>
                    <a:lstStyle/>
                    <a:p>
                      <a:r>
                        <a:rPr lang="en-US" dirty="0" smtClean="0"/>
                        <a:t>Project</a:t>
                      </a:r>
                      <a:endParaRPr lang="en-US" dirty="0"/>
                    </a:p>
                  </a:txBody>
                  <a:tcPr/>
                </a:tc>
                <a:tc>
                  <a:txBody>
                    <a:bodyPr/>
                    <a:lstStyle/>
                    <a:p>
                      <a:r>
                        <a:rPr lang="en-US" dirty="0" smtClean="0"/>
                        <a:t>Unit</a:t>
                      </a:r>
                      <a:r>
                        <a:rPr lang="en-US" baseline="0" dirty="0" smtClean="0"/>
                        <a:t> Cost</a:t>
                      </a:r>
                      <a:endParaRPr lang="en-US" dirty="0"/>
                    </a:p>
                  </a:txBody>
                  <a:tcPr/>
                </a:tc>
                <a:tc>
                  <a:txBody>
                    <a:bodyPr/>
                    <a:lstStyle/>
                    <a:p>
                      <a:r>
                        <a:rPr lang="en-US" dirty="0" smtClean="0"/>
                        <a:t>Total Cost</a:t>
                      </a:r>
                      <a:endParaRPr lang="en-US" dirty="0"/>
                    </a:p>
                  </a:txBody>
                  <a:tcPr/>
                </a:tc>
                <a:tc>
                  <a:txBody>
                    <a:bodyPr/>
                    <a:lstStyle/>
                    <a:p>
                      <a:r>
                        <a:rPr lang="en-US" dirty="0" smtClean="0"/>
                        <a:t>Years</a:t>
                      </a:r>
                      <a:endParaRPr lang="en-US" dirty="0"/>
                    </a:p>
                  </a:txBody>
                  <a:tcPr/>
                </a:tc>
              </a:tr>
              <a:tr h="513171">
                <a:tc>
                  <a:txBody>
                    <a:bodyPr/>
                    <a:lstStyle/>
                    <a:p>
                      <a:r>
                        <a:rPr lang="en-US" sz="1600" dirty="0" smtClean="0"/>
                        <a:t>Permanent Chlorination</a:t>
                      </a:r>
                      <a:endParaRPr lang="en-US" sz="1600" dirty="0"/>
                    </a:p>
                  </a:txBody>
                  <a:tcPr/>
                </a:tc>
                <a:tc>
                  <a:txBody>
                    <a:bodyPr/>
                    <a:lstStyle/>
                    <a:p>
                      <a:r>
                        <a:rPr lang="en-US" sz="1400" dirty="0" smtClean="0"/>
                        <a:t>$15,000 initial</a:t>
                      </a:r>
                    </a:p>
                    <a:p>
                      <a:r>
                        <a:rPr lang="en-US" sz="1400" dirty="0" smtClean="0"/>
                        <a:t>$500/Yr</a:t>
                      </a:r>
                      <a:endParaRPr lang="en-US" sz="1400" dirty="0"/>
                    </a:p>
                  </a:txBody>
                  <a:tcPr/>
                </a:tc>
                <a:tc>
                  <a:txBody>
                    <a:bodyPr/>
                    <a:lstStyle/>
                    <a:p>
                      <a:r>
                        <a:rPr lang="en-US" sz="1600" dirty="0" smtClean="0"/>
                        <a:t>$20,000</a:t>
                      </a:r>
                      <a:endParaRPr lang="en-US" sz="1600" dirty="0"/>
                    </a:p>
                  </a:txBody>
                  <a:tcPr/>
                </a:tc>
                <a:tc>
                  <a:txBody>
                    <a:bodyPr/>
                    <a:lstStyle/>
                    <a:p>
                      <a:r>
                        <a:rPr lang="en-US" sz="1600" dirty="0" smtClean="0"/>
                        <a:t>2017-2028</a:t>
                      </a:r>
                      <a:endParaRPr lang="en-US" sz="1600" dirty="0"/>
                    </a:p>
                  </a:txBody>
                  <a:tcPr/>
                </a:tc>
              </a:tr>
              <a:tr h="367269">
                <a:tc>
                  <a:txBody>
                    <a:bodyPr/>
                    <a:lstStyle/>
                    <a:p>
                      <a:r>
                        <a:rPr lang="en-US" sz="1600" dirty="0" smtClean="0"/>
                        <a:t>WSP Update</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$20,000</a:t>
                      </a:r>
                      <a:endParaRPr lang="en-US" sz="1600" dirty="0"/>
                    </a:p>
                  </a:txBody>
                  <a:tcPr/>
                </a:tc>
                <a:tc>
                  <a:txBody>
                    <a:bodyPr/>
                    <a:lstStyle/>
                    <a:p>
                      <a:r>
                        <a:rPr lang="en-US" sz="1600" dirty="0" smtClean="0"/>
                        <a:t>2022, 2028</a:t>
                      </a:r>
                      <a:endParaRPr lang="en-US" sz="1600" dirty="0"/>
                    </a:p>
                  </a:txBody>
                  <a:tcPr/>
                </a:tc>
              </a:tr>
              <a:tr h="367269">
                <a:tc>
                  <a:txBody>
                    <a:bodyPr/>
                    <a:lstStyle/>
                    <a:p>
                      <a:r>
                        <a:rPr lang="en-US" sz="1600" dirty="0" smtClean="0"/>
                        <a:t>6,600</a:t>
                      </a:r>
                      <a:r>
                        <a:rPr lang="en-US" sz="1600" baseline="0" dirty="0" smtClean="0"/>
                        <a:t> Gal Tank</a:t>
                      </a:r>
                      <a:endParaRPr lang="en-US" sz="1600" dirty="0"/>
                    </a:p>
                  </a:txBody>
                  <a:tcPr/>
                </a:tc>
                <a:tc>
                  <a:txBody>
                    <a:bodyPr/>
                    <a:lstStyle/>
                    <a:p>
                      <a:r>
                        <a:rPr lang="en-US" sz="1600" dirty="0" smtClean="0"/>
                        <a:t>$2.00/Gal</a:t>
                      </a:r>
                      <a:endParaRPr lang="en-US" sz="1600" dirty="0"/>
                    </a:p>
                  </a:txBody>
                  <a:tcPr/>
                </a:tc>
                <a:tc>
                  <a:txBody>
                    <a:bodyPr/>
                    <a:lstStyle/>
                    <a:p>
                      <a:r>
                        <a:rPr lang="en-US" sz="1600" dirty="0" smtClean="0"/>
                        <a:t>$13,200</a:t>
                      </a:r>
                      <a:endParaRPr lang="en-US" sz="1600" dirty="0"/>
                    </a:p>
                  </a:txBody>
                  <a:tcPr/>
                </a:tc>
                <a:tc>
                  <a:txBody>
                    <a:bodyPr/>
                    <a:lstStyle/>
                    <a:p>
                      <a:r>
                        <a:rPr lang="en-US" sz="1600" dirty="0" smtClean="0"/>
                        <a:t>2028</a:t>
                      </a:r>
                      <a:endParaRPr lang="en-US" sz="1600" dirty="0"/>
                    </a:p>
                  </a:txBody>
                  <a:tcPr/>
                </a:tc>
              </a:tr>
              <a:tr h="367269">
                <a:tc>
                  <a:txBody>
                    <a:bodyPr/>
                    <a:lstStyle/>
                    <a:p>
                      <a:r>
                        <a:rPr lang="en-US" sz="1600" dirty="0" smtClean="0"/>
                        <a:t>Main Line Replacement</a:t>
                      </a:r>
                      <a:endParaRPr lang="en-US" sz="1600" dirty="0"/>
                    </a:p>
                  </a:txBody>
                  <a:tcPr/>
                </a:tc>
                <a:tc>
                  <a:txBody>
                    <a:bodyPr/>
                    <a:lstStyle/>
                    <a:p>
                      <a:r>
                        <a:rPr lang="en-US" sz="1600" dirty="0" smtClean="0"/>
                        <a:t>$100/ft</a:t>
                      </a:r>
                      <a:endParaRPr lang="en-US" sz="1600" dirty="0"/>
                    </a:p>
                  </a:txBody>
                  <a:tcPr/>
                </a:tc>
                <a:tc>
                  <a:txBody>
                    <a:bodyPr/>
                    <a:lstStyle/>
                    <a:p>
                      <a:r>
                        <a:rPr lang="en-US" sz="1600" dirty="0" smtClean="0"/>
                        <a:t>$930,000</a:t>
                      </a:r>
                      <a:endParaRPr lang="en-US" sz="1600" dirty="0"/>
                    </a:p>
                  </a:txBody>
                  <a:tcPr/>
                </a:tc>
                <a:tc>
                  <a:txBody>
                    <a:bodyPr/>
                    <a:lstStyle/>
                    <a:p>
                      <a:r>
                        <a:rPr lang="en-US" sz="1600" dirty="0" smtClean="0"/>
                        <a:t>2020-2024</a:t>
                      </a:r>
                      <a:endParaRPr lang="en-US" sz="1600" dirty="0"/>
                    </a:p>
                  </a:txBody>
                  <a:tcPr/>
                </a:tc>
              </a:tr>
              <a:tr h="367269">
                <a:tc>
                  <a:txBody>
                    <a:bodyPr/>
                    <a:lstStyle/>
                    <a:p>
                      <a:r>
                        <a:rPr lang="en-US" sz="1600" dirty="0" smtClean="0"/>
                        <a:t>Fire Hydrant Repair &amp; Maintenance</a:t>
                      </a:r>
                      <a:endParaRPr lang="en-US" sz="1600" dirty="0"/>
                    </a:p>
                  </a:txBody>
                  <a:tcPr/>
                </a:tc>
                <a:tc>
                  <a:txBody>
                    <a:bodyPr/>
                    <a:lstStyle/>
                    <a:p>
                      <a:r>
                        <a:rPr lang="en-US" sz="1600" dirty="0" smtClean="0"/>
                        <a:t>$1,000 ea</a:t>
                      </a:r>
                      <a:endParaRPr lang="en-US" sz="1600" dirty="0"/>
                    </a:p>
                  </a:txBody>
                  <a:tcPr/>
                </a:tc>
                <a:tc>
                  <a:txBody>
                    <a:bodyPr/>
                    <a:lstStyle/>
                    <a:p>
                      <a:r>
                        <a:rPr lang="en-US" sz="1600" dirty="0" smtClean="0"/>
                        <a:t>$3,000</a:t>
                      </a:r>
                      <a:endParaRPr lang="en-US" sz="1600" dirty="0"/>
                    </a:p>
                  </a:txBody>
                  <a:tcPr/>
                </a:tc>
                <a:tc>
                  <a:txBody>
                    <a:bodyPr/>
                    <a:lstStyle/>
                    <a:p>
                      <a:r>
                        <a:rPr lang="en-US" sz="1600" dirty="0" smtClean="0"/>
                        <a:t>2025</a:t>
                      </a:r>
                      <a:endParaRPr lang="en-US" sz="1600" dirty="0"/>
                    </a:p>
                  </a:txBody>
                  <a:tcPr/>
                </a:tc>
              </a:tr>
              <a:tr h="367269">
                <a:tc>
                  <a:txBody>
                    <a:bodyPr/>
                    <a:lstStyle/>
                    <a:p>
                      <a:r>
                        <a:rPr lang="en-US" sz="1600" dirty="0" smtClean="0"/>
                        <a:t>Repaint Well Houses</a:t>
                      </a:r>
                      <a:endParaRPr lang="en-US" sz="1600" dirty="0"/>
                    </a:p>
                  </a:txBody>
                  <a:tcPr/>
                </a:tc>
                <a:tc>
                  <a:txBody>
                    <a:bodyPr/>
                    <a:lstStyle/>
                    <a:p>
                      <a:r>
                        <a:rPr lang="en-US" sz="1600" dirty="0" smtClean="0"/>
                        <a:t>$3,300</a:t>
                      </a:r>
                      <a:endParaRPr lang="en-US" sz="1600" dirty="0"/>
                    </a:p>
                  </a:txBody>
                  <a:tcPr/>
                </a:tc>
                <a:tc>
                  <a:txBody>
                    <a:bodyPr/>
                    <a:lstStyle/>
                    <a:p>
                      <a:r>
                        <a:rPr lang="en-US" sz="1600" dirty="0" smtClean="0"/>
                        <a:t>$3,300</a:t>
                      </a:r>
                      <a:endParaRPr lang="en-US" sz="1600" dirty="0"/>
                    </a:p>
                  </a:txBody>
                  <a:tcPr/>
                </a:tc>
                <a:tc>
                  <a:txBody>
                    <a:bodyPr/>
                    <a:lstStyle/>
                    <a:p>
                      <a:r>
                        <a:rPr lang="en-US" sz="1600" dirty="0" smtClean="0"/>
                        <a:t>2021</a:t>
                      </a:r>
                      <a:endParaRPr lang="en-US" sz="1600" dirty="0"/>
                    </a:p>
                  </a:txBody>
                  <a:tcPr/>
                </a:tc>
              </a:tr>
              <a:tr h="367269">
                <a:tc>
                  <a:txBody>
                    <a:bodyPr/>
                    <a:lstStyle/>
                    <a:p>
                      <a:r>
                        <a:rPr lang="en-US" sz="1600" dirty="0" smtClean="0"/>
                        <a:t>Tank</a:t>
                      </a:r>
                      <a:r>
                        <a:rPr lang="en-US" sz="1600" baseline="0" dirty="0" smtClean="0"/>
                        <a:t> Inspection &amp; Cleaning</a:t>
                      </a:r>
                      <a:endParaRPr lang="en-US" sz="1600" dirty="0"/>
                    </a:p>
                  </a:txBody>
                  <a:tcPr/>
                </a:tc>
                <a:tc>
                  <a:txBody>
                    <a:bodyPr/>
                    <a:lstStyle/>
                    <a:p>
                      <a:endParaRPr lang="en-US" sz="1600" dirty="0"/>
                    </a:p>
                  </a:txBody>
                  <a:tcPr/>
                </a:tc>
                <a:tc>
                  <a:txBody>
                    <a:bodyPr/>
                    <a:lstStyle/>
                    <a:p>
                      <a:r>
                        <a:rPr lang="en-US" sz="1600" dirty="0" smtClean="0"/>
                        <a:t>$6,300</a:t>
                      </a:r>
                      <a:endParaRPr lang="en-US" sz="1600" dirty="0"/>
                    </a:p>
                  </a:txBody>
                  <a:tcPr/>
                </a:tc>
                <a:tc>
                  <a:txBody>
                    <a:bodyPr/>
                    <a:lstStyle/>
                    <a:p>
                      <a:r>
                        <a:rPr lang="en-US" sz="1600" dirty="0" smtClean="0"/>
                        <a:t>2018, 2022, 2026</a:t>
                      </a:r>
                      <a:endParaRPr lang="en-US" sz="1600" dirty="0"/>
                    </a:p>
                  </a:txBody>
                  <a:tcPr/>
                </a:tc>
              </a:tr>
              <a:tr h="573544">
                <a:tc>
                  <a:txBody>
                    <a:bodyPr/>
                    <a:lstStyle/>
                    <a:p>
                      <a:pPr marL="0" algn="r" rtl="0" eaLnBrk="1" latinLnBrk="0" hangingPunct="1"/>
                      <a:r>
                        <a:rPr kumimoji="0" lang="en-US" sz="1600" b="1" kern="1200" dirty="0" smtClean="0">
                          <a:solidFill>
                            <a:schemeClr val="dk1"/>
                          </a:solidFill>
                          <a:latin typeface="+mn-lt"/>
                          <a:ea typeface="+mn-ea"/>
                          <a:cs typeface="+mn-cs"/>
                        </a:rPr>
                        <a:t>Total Hood Canal 11-Yr CIP</a:t>
                      </a:r>
                      <a:endParaRPr kumimoji="0" lang="en-US" sz="1600" b="1" kern="1200" dirty="0">
                        <a:solidFill>
                          <a:schemeClr val="dk1"/>
                        </a:solidFill>
                        <a:latin typeface="+mn-lt"/>
                        <a:ea typeface="+mn-ea"/>
                        <a:cs typeface="+mn-cs"/>
                      </a:endParaRPr>
                    </a:p>
                  </a:txBody>
                  <a:tcPr/>
                </a:tc>
                <a:tc>
                  <a:txBody>
                    <a:bodyPr/>
                    <a:lstStyle/>
                    <a:p>
                      <a:pPr marL="0" algn="l" rtl="0" eaLnBrk="1" latinLnBrk="0" hangingPunct="1"/>
                      <a:endParaRPr kumimoji="0" lang="en-US" sz="1600" b="1" kern="1200" dirty="0">
                        <a:solidFill>
                          <a:schemeClr val="dk1"/>
                        </a:solidFill>
                        <a:latin typeface="+mn-lt"/>
                        <a:ea typeface="+mn-ea"/>
                        <a:cs typeface="+mn-cs"/>
                      </a:endParaRPr>
                    </a:p>
                  </a:txBody>
                  <a:tcPr/>
                </a:tc>
                <a:tc>
                  <a:txBody>
                    <a:bodyPr/>
                    <a:lstStyle/>
                    <a:p>
                      <a:pPr marL="0" algn="l" rtl="0" eaLnBrk="1" latinLnBrk="0" hangingPunct="1"/>
                      <a:r>
                        <a:rPr kumimoji="0" lang="en-US" sz="1600" b="1" kern="1200" dirty="0" smtClean="0">
                          <a:solidFill>
                            <a:schemeClr val="dk1"/>
                          </a:solidFill>
                          <a:latin typeface="+mn-lt"/>
                          <a:ea typeface="+mn-ea"/>
                          <a:cs typeface="+mn-cs"/>
                        </a:rPr>
                        <a:t>$995,800</a:t>
                      </a:r>
                      <a:endParaRPr kumimoji="0" lang="en-US" sz="1600" b="1" kern="1200" dirty="0">
                        <a:solidFill>
                          <a:schemeClr val="dk1"/>
                        </a:solidFill>
                        <a:latin typeface="+mn-lt"/>
                        <a:ea typeface="+mn-ea"/>
                        <a:cs typeface="+mn-cs"/>
                      </a:endParaRPr>
                    </a:p>
                  </a:txBody>
                  <a:tcPr/>
                </a:tc>
                <a:tc>
                  <a:txBody>
                    <a:bodyPr/>
                    <a:lstStyle/>
                    <a:p>
                      <a:pPr marL="0" algn="l" rtl="0" eaLnBrk="1" latinLnBrk="0" hangingPunct="1"/>
                      <a:r>
                        <a:rPr kumimoji="0" lang="en-US" sz="1600" b="1" kern="1200" dirty="0" smtClean="0">
                          <a:solidFill>
                            <a:schemeClr val="dk1"/>
                          </a:solidFill>
                          <a:latin typeface="+mn-lt"/>
                          <a:ea typeface="+mn-ea"/>
                          <a:cs typeface="+mn-cs"/>
                        </a:rPr>
                        <a:t>(123 connections)</a:t>
                      </a:r>
                      <a:endParaRPr kumimoji="0" lang="en-US" sz="1600" b="1" kern="1200" dirty="0">
                        <a:solidFill>
                          <a:schemeClr val="dk1"/>
                        </a:solidFill>
                        <a:latin typeface="+mn-lt"/>
                        <a:ea typeface="+mn-ea"/>
                        <a:cs typeface="+mn-cs"/>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smtClean="0">
                <a:solidFill>
                  <a:schemeClr val="bg1"/>
                </a:solidFill>
              </a:rPr>
              <a:t>Union System Deficiencies</a:t>
            </a:r>
          </a:p>
        </p:txBody>
      </p:sp>
      <p:sp>
        <p:nvSpPr>
          <p:cNvPr id="12291" name="Content Placeholder 2"/>
          <p:cNvSpPr>
            <a:spLocks noGrp="1"/>
          </p:cNvSpPr>
          <p:nvPr>
            <p:ph idx="1"/>
          </p:nvPr>
        </p:nvSpPr>
        <p:spPr>
          <a:xfrm>
            <a:off x="685800" y="2362200"/>
            <a:ext cx="7772400" cy="4114800"/>
          </a:xfrm>
        </p:spPr>
        <p:txBody>
          <a:bodyPr/>
          <a:lstStyle/>
          <a:p>
            <a:pPr eaLnBrk="1" hangingPunct="1"/>
            <a:r>
              <a:rPr lang="en-US" dirty="0" smtClean="0"/>
              <a:t>Needs additional reservoir storage volume</a:t>
            </a:r>
          </a:p>
          <a:p>
            <a:pPr eaLnBrk="1" hangingPunct="1"/>
            <a:r>
              <a:rPr lang="en-US" dirty="0" smtClean="0"/>
              <a:t>Well pumps are aging (49 yrs old and 36 yrs old)</a:t>
            </a:r>
          </a:p>
          <a:p>
            <a:pPr eaLnBrk="1" hangingPunct="1"/>
            <a:r>
              <a:rPr lang="en-US" dirty="0" smtClean="0"/>
              <a:t>Undersized, old mains (1-inch, 2-inch, and 3-inch)</a:t>
            </a:r>
          </a:p>
          <a:p>
            <a:pPr eaLnBrk="1" hangingPunct="1"/>
            <a:r>
              <a:rPr lang="en-US" dirty="0" smtClean="0"/>
              <a:t>High system leakage</a:t>
            </a:r>
          </a:p>
          <a:p>
            <a:pPr eaLnBrk="1" hangingPunct="1"/>
            <a:r>
              <a:rPr lang="en-US" dirty="0" smtClean="0"/>
              <a:t>Pressure issues in parts of system</a:t>
            </a:r>
          </a:p>
          <a:p>
            <a:pPr eaLnBrk="1" hangingPunct="1"/>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09600"/>
            <a:ext cx="8229600" cy="857250"/>
          </a:xfrm>
        </p:spPr>
        <p:txBody>
          <a:bodyPr/>
          <a:lstStyle/>
          <a:p>
            <a:pPr algn="ctr" eaLnBrk="1" hangingPunct="1"/>
            <a:r>
              <a:rPr lang="en-US" smtClean="0">
                <a:solidFill>
                  <a:schemeClr val="bg1"/>
                </a:solidFill>
              </a:rPr>
              <a:t>Union Projects</a:t>
            </a:r>
          </a:p>
        </p:txBody>
      </p:sp>
      <p:graphicFrame>
        <p:nvGraphicFramePr>
          <p:cNvPr id="5" name="Content Placeholder 4"/>
          <p:cNvGraphicFramePr>
            <a:graphicFrameLocks noGrp="1"/>
          </p:cNvGraphicFramePr>
          <p:nvPr>
            <p:ph idx="1"/>
          </p:nvPr>
        </p:nvGraphicFramePr>
        <p:xfrm>
          <a:off x="609600" y="1524000"/>
          <a:ext cx="7924800" cy="5074920"/>
        </p:xfrm>
        <a:graphic>
          <a:graphicData uri="http://schemas.openxmlformats.org/drawingml/2006/table">
            <a:tbl>
              <a:tblPr firstRow="1" bandRow="1">
                <a:tableStyleId>{5C22544A-7EE6-4342-B048-85BDC9FD1C3A}</a:tableStyleId>
              </a:tblPr>
              <a:tblGrid>
                <a:gridCol w="3581400"/>
                <a:gridCol w="1371600"/>
                <a:gridCol w="1295400"/>
                <a:gridCol w="1676400"/>
              </a:tblGrid>
              <a:tr h="370840">
                <a:tc>
                  <a:txBody>
                    <a:bodyPr/>
                    <a:lstStyle/>
                    <a:p>
                      <a:r>
                        <a:rPr lang="en-US" dirty="0" smtClean="0"/>
                        <a:t>Project</a:t>
                      </a:r>
                      <a:endParaRPr lang="en-US" dirty="0"/>
                    </a:p>
                  </a:txBody>
                  <a:tcPr/>
                </a:tc>
                <a:tc>
                  <a:txBody>
                    <a:bodyPr/>
                    <a:lstStyle/>
                    <a:p>
                      <a:r>
                        <a:rPr lang="en-US" dirty="0" smtClean="0"/>
                        <a:t>Unit</a:t>
                      </a:r>
                      <a:r>
                        <a:rPr lang="en-US" baseline="0" dirty="0" smtClean="0"/>
                        <a:t> Cost</a:t>
                      </a:r>
                      <a:endParaRPr lang="en-US" dirty="0"/>
                    </a:p>
                  </a:txBody>
                  <a:tcPr/>
                </a:tc>
                <a:tc>
                  <a:txBody>
                    <a:bodyPr/>
                    <a:lstStyle/>
                    <a:p>
                      <a:r>
                        <a:rPr lang="en-US" dirty="0" smtClean="0"/>
                        <a:t>Total Cost</a:t>
                      </a:r>
                      <a:endParaRPr lang="en-US" dirty="0"/>
                    </a:p>
                  </a:txBody>
                  <a:tcPr/>
                </a:tc>
                <a:tc>
                  <a:txBody>
                    <a:bodyPr/>
                    <a:lstStyle/>
                    <a:p>
                      <a:r>
                        <a:rPr lang="en-US" dirty="0" smtClean="0"/>
                        <a:t>Years</a:t>
                      </a:r>
                      <a:endParaRPr lang="en-US" dirty="0"/>
                    </a:p>
                  </a:txBody>
                  <a:tcPr/>
                </a:tc>
              </a:tr>
              <a:tr h="370840">
                <a:tc>
                  <a:txBody>
                    <a:bodyPr/>
                    <a:lstStyle/>
                    <a:p>
                      <a:r>
                        <a:rPr lang="en-US" sz="1600" dirty="0" smtClean="0"/>
                        <a:t>Brass Meter</a:t>
                      </a:r>
                      <a:r>
                        <a:rPr lang="en-US" sz="1600" baseline="0" dirty="0" smtClean="0"/>
                        <a:t> Replacement for Lead Reduction – Convert to AMR</a:t>
                      </a:r>
                      <a:endParaRPr lang="en-US" sz="1600" dirty="0"/>
                    </a:p>
                  </a:txBody>
                  <a:tcPr/>
                </a:tc>
                <a:tc>
                  <a:txBody>
                    <a:bodyPr/>
                    <a:lstStyle/>
                    <a:p>
                      <a:r>
                        <a:rPr lang="en-US" sz="1600" dirty="0" smtClean="0"/>
                        <a:t>$350/meter</a:t>
                      </a:r>
                      <a:endParaRPr lang="en-US" sz="1600" dirty="0"/>
                    </a:p>
                  </a:txBody>
                  <a:tcPr/>
                </a:tc>
                <a:tc>
                  <a:txBody>
                    <a:bodyPr/>
                    <a:lstStyle/>
                    <a:p>
                      <a:r>
                        <a:rPr lang="en-US" sz="1600" dirty="0" smtClean="0"/>
                        <a:t>$7,000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Meter Replacement due to Age – Convert to AMR</a:t>
                      </a:r>
                      <a:endParaRPr lang="en-US" sz="1600" dirty="0"/>
                    </a:p>
                  </a:txBody>
                  <a:tcPr/>
                </a:tc>
                <a:tc>
                  <a:txBody>
                    <a:bodyPr/>
                    <a:lstStyle/>
                    <a:p>
                      <a:r>
                        <a:rPr lang="en-US" sz="1600" dirty="0" smtClean="0"/>
                        <a:t>$350/meter</a:t>
                      </a:r>
                      <a:endParaRPr lang="en-US" sz="1600" dirty="0"/>
                    </a:p>
                  </a:txBody>
                  <a:tcPr/>
                </a:tc>
                <a:tc>
                  <a:txBody>
                    <a:bodyPr/>
                    <a:lstStyle/>
                    <a:p>
                      <a:r>
                        <a:rPr lang="en-US" sz="1600" dirty="0" smtClean="0"/>
                        <a:t>$28,000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WSP Update</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$20,000</a:t>
                      </a:r>
                      <a:endParaRPr lang="en-US" sz="1600" dirty="0"/>
                    </a:p>
                  </a:txBody>
                  <a:tcPr/>
                </a:tc>
                <a:tc>
                  <a:txBody>
                    <a:bodyPr/>
                    <a:lstStyle/>
                    <a:p>
                      <a:r>
                        <a:rPr lang="en-US" sz="1600" dirty="0" smtClean="0"/>
                        <a:t>2022, 2028</a:t>
                      </a:r>
                      <a:endParaRPr lang="en-US" sz="1600" dirty="0"/>
                    </a:p>
                  </a:txBody>
                  <a:tcPr/>
                </a:tc>
              </a:tr>
              <a:tr h="370840">
                <a:tc>
                  <a:txBody>
                    <a:bodyPr/>
                    <a:lstStyle/>
                    <a:p>
                      <a:r>
                        <a:rPr lang="en-US" sz="1600" dirty="0" smtClean="0"/>
                        <a:t>35,300</a:t>
                      </a:r>
                      <a:r>
                        <a:rPr lang="en-US" sz="1600" baseline="0" dirty="0" smtClean="0"/>
                        <a:t> Gal Tank</a:t>
                      </a:r>
                      <a:endParaRPr lang="en-US" sz="1600" dirty="0"/>
                    </a:p>
                  </a:txBody>
                  <a:tcPr/>
                </a:tc>
                <a:tc>
                  <a:txBody>
                    <a:bodyPr/>
                    <a:lstStyle/>
                    <a:p>
                      <a:r>
                        <a:rPr lang="en-US" sz="1600" dirty="0" smtClean="0"/>
                        <a:t>$2.00/Gal</a:t>
                      </a:r>
                      <a:endParaRPr lang="en-US" sz="1600" dirty="0"/>
                    </a:p>
                  </a:txBody>
                  <a:tcPr/>
                </a:tc>
                <a:tc>
                  <a:txBody>
                    <a:bodyPr/>
                    <a:lstStyle/>
                    <a:p>
                      <a:r>
                        <a:rPr lang="en-US" sz="1600" dirty="0" smtClean="0"/>
                        <a:t>$70,600</a:t>
                      </a:r>
                      <a:endParaRPr lang="en-US" sz="1600" dirty="0"/>
                    </a:p>
                  </a:txBody>
                  <a:tcPr/>
                </a:tc>
                <a:tc>
                  <a:txBody>
                    <a:bodyPr/>
                    <a:lstStyle/>
                    <a:p>
                      <a:r>
                        <a:rPr lang="en-US" sz="1600" dirty="0" smtClean="0"/>
                        <a:t>2028</a:t>
                      </a:r>
                      <a:endParaRPr lang="en-US" sz="1600" dirty="0"/>
                    </a:p>
                  </a:txBody>
                  <a:tcPr/>
                </a:tc>
              </a:tr>
              <a:tr h="370840">
                <a:tc>
                  <a:txBody>
                    <a:bodyPr/>
                    <a:lstStyle/>
                    <a:p>
                      <a:r>
                        <a:rPr lang="en-US" sz="1600" dirty="0" smtClean="0"/>
                        <a:t>Booster Station for Tank</a:t>
                      </a:r>
                      <a:endParaRPr lang="en-US" sz="1600" dirty="0"/>
                    </a:p>
                  </a:txBody>
                  <a:tcPr/>
                </a:tc>
                <a:tc>
                  <a:txBody>
                    <a:bodyPr/>
                    <a:lstStyle/>
                    <a:p>
                      <a:r>
                        <a:rPr lang="en-US" sz="1600" dirty="0" smtClean="0"/>
                        <a:t>$200,000</a:t>
                      </a:r>
                      <a:endParaRPr lang="en-US" sz="1600" dirty="0"/>
                    </a:p>
                  </a:txBody>
                  <a:tcPr/>
                </a:tc>
                <a:tc>
                  <a:txBody>
                    <a:bodyPr/>
                    <a:lstStyle/>
                    <a:p>
                      <a:r>
                        <a:rPr lang="en-US" sz="1600" dirty="0" smtClean="0"/>
                        <a:t>$200,000</a:t>
                      </a:r>
                      <a:endParaRPr lang="en-US" sz="1600" dirty="0"/>
                    </a:p>
                  </a:txBody>
                  <a:tcPr/>
                </a:tc>
                <a:tc>
                  <a:txBody>
                    <a:bodyPr/>
                    <a:lstStyle/>
                    <a:p>
                      <a:r>
                        <a:rPr lang="en-US" sz="1600" dirty="0" smtClean="0"/>
                        <a:t>2028</a:t>
                      </a:r>
                      <a:endParaRPr lang="en-US" sz="1600" dirty="0"/>
                    </a:p>
                  </a:txBody>
                  <a:tcPr/>
                </a:tc>
              </a:tr>
              <a:tr h="370840">
                <a:tc>
                  <a:txBody>
                    <a:bodyPr/>
                    <a:lstStyle/>
                    <a:p>
                      <a:r>
                        <a:rPr lang="en-US" sz="1600" dirty="0" smtClean="0"/>
                        <a:t>Main Extension within Service Area</a:t>
                      </a:r>
                      <a:endParaRPr lang="en-US" sz="1600" dirty="0"/>
                    </a:p>
                  </a:txBody>
                  <a:tcPr/>
                </a:tc>
                <a:tc>
                  <a:txBody>
                    <a:bodyPr/>
                    <a:lstStyle/>
                    <a:p>
                      <a:r>
                        <a:rPr lang="en-US" sz="1600" dirty="0" smtClean="0"/>
                        <a:t>$100/ft</a:t>
                      </a:r>
                      <a:endParaRPr lang="en-US" sz="1600" dirty="0"/>
                    </a:p>
                  </a:txBody>
                  <a:tcPr/>
                </a:tc>
                <a:tc>
                  <a:txBody>
                    <a:bodyPr/>
                    <a:lstStyle/>
                    <a:p>
                      <a:r>
                        <a:rPr lang="en-US" sz="1600" dirty="0" smtClean="0"/>
                        <a:t>$150,000</a:t>
                      </a:r>
                      <a:endParaRPr lang="en-US" sz="1600" dirty="0"/>
                    </a:p>
                  </a:txBody>
                  <a:tcPr/>
                </a:tc>
                <a:tc>
                  <a:txBody>
                    <a:bodyPr/>
                    <a:lstStyle/>
                    <a:p>
                      <a:r>
                        <a:rPr lang="en-US" sz="1600" dirty="0" smtClean="0"/>
                        <a:t>2019-2020</a:t>
                      </a:r>
                      <a:endParaRPr lang="en-US" sz="1600" dirty="0"/>
                    </a:p>
                  </a:txBody>
                  <a:tcPr/>
                </a:tc>
              </a:tr>
              <a:tr h="370840">
                <a:tc>
                  <a:txBody>
                    <a:bodyPr/>
                    <a:lstStyle/>
                    <a:p>
                      <a:r>
                        <a:rPr lang="en-US" sz="1600" dirty="0" smtClean="0"/>
                        <a:t>Main Line Replacement</a:t>
                      </a:r>
                      <a:endParaRPr lang="en-US" sz="1600" dirty="0"/>
                    </a:p>
                  </a:txBody>
                  <a:tcPr/>
                </a:tc>
                <a:tc>
                  <a:txBody>
                    <a:bodyPr/>
                    <a:lstStyle/>
                    <a:p>
                      <a:r>
                        <a:rPr lang="en-US" sz="1600" dirty="0" smtClean="0"/>
                        <a:t>$100/ft</a:t>
                      </a:r>
                      <a:endParaRPr lang="en-US" sz="1600" dirty="0"/>
                    </a:p>
                  </a:txBody>
                  <a:tcPr/>
                </a:tc>
                <a:tc>
                  <a:txBody>
                    <a:bodyPr/>
                    <a:lstStyle/>
                    <a:p>
                      <a:r>
                        <a:rPr lang="en-US" sz="1600" dirty="0" smtClean="0"/>
                        <a:t>$500,000</a:t>
                      </a:r>
                      <a:endParaRPr lang="en-US" sz="1600" dirty="0"/>
                    </a:p>
                  </a:txBody>
                  <a:tcPr/>
                </a:tc>
                <a:tc>
                  <a:txBody>
                    <a:bodyPr/>
                    <a:lstStyle/>
                    <a:p>
                      <a:r>
                        <a:rPr lang="en-US" sz="1600" dirty="0" smtClean="0"/>
                        <a:t>2020-2028</a:t>
                      </a:r>
                      <a:endParaRPr lang="en-US" sz="1600" dirty="0"/>
                    </a:p>
                  </a:txBody>
                  <a:tcPr/>
                </a:tc>
              </a:tr>
              <a:tr h="370840">
                <a:tc>
                  <a:txBody>
                    <a:bodyPr/>
                    <a:lstStyle/>
                    <a:p>
                      <a:r>
                        <a:rPr lang="en-US" sz="1600" dirty="0" smtClean="0"/>
                        <a:t>Main Line PRV Replacement</a:t>
                      </a:r>
                      <a:endParaRPr lang="en-US" sz="1600" dirty="0"/>
                    </a:p>
                  </a:txBody>
                  <a:tcPr/>
                </a:tc>
                <a:tc>
                  <a:txBody>
                    <a:bodyPr/>
                    <a:lstStyle/>
                    <a:p>
                      <a:r>
                        <a:rPr lang="en-US" sz="1600" dirty="0" smtClean="0"/>
                        <a:t>$1,000 ea</a:t>
                      </a:r>
                      <a:endParaRPr lang="en-US" sz="1600" dirty="0"/>
                    </a:p>
                  </a:txBody>
                  <a:tcPr/>
                </a:tc>
                <a:tc>
                  <a:txBody>
                    <a:bodyPr/>
                    <a:lstStyle/>
                    <a:p>
                      <a:r>
                        <a:rPr lang="en-US" sz="1600" dirty="0" smtClean="0"/>
                        <a:t>$4,000</a:t>
                      </a:r>
                      <a:endParaRPr lang="en-US" sz="1600" dirty="0"/>
                    </a:p>
                  </a:txBody>
                  <a:tcPr/>
                </a:tc>
                <a:tc>
                  <a:txBody>
                    <a:bodyPr/>
                    <a:lstStyle/>
                    <a:p>
                      <a:r>
                        <a:rPr lang="en-US" sz="1600" dirty="0" smtClean="0"/>
                        <a:t>2022</a:t>
                      </a:r>
                      <a:endParaRPr lang="en-US" sz="1600" dirty="0"/>
                    </a:p>
                  </a:txBody>
                  <a:tcPr/>
                </a:tc>
              </a:tr>
              <a:tr h="370840">
                <a:tc>
                  <a:txBody>
                    <a:bodyPr/>
                    <a:lstStyle/>
                    <a:p>
                      <a:r>
                        <a:rPr lang="en-US" sz="1600" dirty="0" smtClean="0"/>
                        <a:t>Service PRV Installations due to Pressures</a:t>
                      </a:r>
                      <a:endParaRPr lang="en-US" sz="1600" dirty="0"/>
                    </a:p>
                  </a:txBody>
                  <a:tcPr/>
                </a:tc>
                <a:tc>
                  <a:txBody>
                    <a:bodyPr/>
                    <a:lstStyle/>
                    <a:p>
                      <a:r>
                        <a:rPr lang="en-US" sz="1600" dirty="0" smtClean="0"/>
                        <a:t>$606/ea</a:t>
                      </a:r>
                      <a:endParaRPr lang="en-US" sz="1600" dirty="0"/>
                    </a:p>
                  </a:txBody>
                  <a:tcPr/>
                </a:tc>
                <a:tc>
                  <a:txBody>
                    <a:bodyPr/>
                    <a:lstStyle/>
                    <a:p>
                      <a:r>
                        <a:rPr lang="en-US" sz="1600" dirty="0" smtClean="0"/>
                        <a:t>$3,636</a:t>
                      </a:r>
                      <a:endParaRPr lang="en-US" sz="1600" dirty="0"/>
                    </a:p>
                  </a:txBody>
                  <a:tcPr/>
                </a:tc>
                <a:tc>
                  <a:txBody>
                    <a:bodyPr/>
                    <a:lstStyle/>
                    <a:p>
                      <a:r>
                        <a:rPr lang="en-US" sz="1600" dirty="0" smtClean="0"/>
                        <a:t>2020</a:t>
                      </a:r>
                      <a:endParaRPr lang="en-US" sz="1600" dirty="0"/>
                    </a:p>
                  </a:txBody>
                  <a:tcPr/>
                </a:tc>
              </a:tr>
              <a:tr h="370840">
                <a:tc>
                  <a:txBody>
                    <a:bodyPr/>
                    <a:lstStyle/>
                    <a:p>
                      <a:r>
                        <a:rPr lang="en-US" sz="1600" dirty="0" smtClean="0"/>
                        <a:t>Tank</a:t>
                      </a:r>
                      <a:r>
                        <a:rPr lang="en-US" sz="1600" baseline="0" dirty="0" smtClean="0"/>
                        <a:t> Inspection &amp; Cleaning</a:t>
                      </a:r>
                      <a:endParaRPr lang="en-US" sz="1600" dirty="0"/>
                    </a:p>
                  </a:txBody>
                  <a:tcPr/>
                </a:tc>
                <a:tc>
                  <a:txBody>
                    <a:bodyPr/>
                    <a:lstStyle/>
                    <a:p>
                      <a:endParaRPr lang="en-US" sz="1600" dirty="0"/>
                    </a:p>
                  </a:txBody>
                  <a:tcPr/>
                </a:tc>
                <a:tc>
                  <a:txBody>
                    <a:bodyPr/>
                    <a:lstStyle/>
                    <a:p>
                      <a:r>
                        <a:rPr lang="en-US" sz="1600" dirty="0" smtClean="0"/>
                        <a:t>$6,600</a:t>
                      </a:r>
                      <a:endParaRPr lang="en-US" sz="1600" dirty="0"/>
                    </a:p>
                  </a:txBody>
                  <a:tcPr/>
                </a:tc>
                <a:tc>
                  <a:txBody>
                    <a:bodyPr/>
                    <a:lstStyle/>
                    <a:p>
                      <a:r>
                        <a:rPr lang="en-US" sz="1600" dirty="0" smtClean="0"/>
                        <a:t>2019, 2023, 2027</a:t>
                      </a:r>
                      <a:endParaRPr lang="en-US" sz="1600" dirty="0"/>
                    </a:p>
                  </a:txBody>
                  <a:tcPr/>
                </a:tc>
              </a:tr>
              <a:tr h="370840">
                <a:tc gridSpan="4">
                  <a:txBody>
                    <a:bodyPr/>
                    <a:lstStyle/>
                    <a:p>
                      <a:r>
                        <a:rPr lang="en-US" sz="1600" dirty="0" smtClean="0"/>
                        <a:t>Continue on next page……</a:t>
                      </a:r>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09600"/>
            <a:ext cx="8229600" cy="857250"/>
          </a:xfrm>
        </p:spPr>
        <p:txBody>
          <a:bodyPr/>
          <a:lstStyle/>
          <a:p>
            <a:pPr algn="ctr" eaLnBrk="1" hangingPunct="1"/>
            <a:r>
              <a:rPr lang="en-US" smtClean="0">
                <a:solidFill>
                  <a:schemeClr val="bg1"/>
                </a:solidFill>
              </a:rPr>
              <a:t>Union Projects</a:t>
            </a:r>
          </a:p>
        </p:txBody>
      </p:sp>
      <p:graphicFrame>
        <p:nvGraphicFramePr>
          <p:cNvPr id="5" name="Content Placeholder 4"/>
          <p:cNvGraphicFramePr>
            <a:graphicFrameLocks noGrp="1"/>
          </p:cNvGraphicFramePr>
          <p:nvPr>
            <p:ph idx="1"/>
          </p:nvPr>
        </p:nvGraphicFramePr>
        <p:xfrm>
          <a:off x="457200" y="1524000"/>
          <a:ext cx="8382000" cy="2804160"/>
        </p:xfrm>
        <a:graphic>
          <a:graphicData uri="http://schemas.openxmlformats.org/drawingml/2006/table">
            <a:tbl>
              <a:tblPr firstRow="1" bandRow="1">
                <a:tableStyleId>{5C22544A-7EE6-4342-B048-85BDC9FD1C3A}</a:tableStyleId>
              </a:tblPr>
              <a:tblGrid>
                <a:gridCol w="3788019"/>
                <a:gridCol w="1317381"/>
                <a:gridCol w="1371600"/>
                <a:gridCol w="1905000"/>
              </a:tblGrid>
              <a:tr h="370840">
                <a:tc>
                  <a:txBody>
                    <a:bodyPr/>
                    <a:lstStyle/>
                    <a:p>
                      <a:r>
                        <a:rPr lang="en-US" dirty="0" smtClean="0"/>
                        <a:t>Project</a:t>
                      </a:r>
                      <a:endParaRPr lang="en-US" dirty="0"/>
                    </a:p>
                  </a:txBody>
                  <a:tcPr/>
                </a:tc>
                <a:tc>
                  <a:txBody>
                    <a:bodyPr/>
                    <a:lstStyle/>
                    <a:p>
                      <a:r>
                        <a:rPr lang="en-US" dirty="0" smtClean="0"/>
                        <a:t>Unit</a:t>
                      </a:r>
                      <a:r>
                        <a:rPr lang="en-US" baseline="0" dirty="0" smtClean="0"/>
                        <a:t> Cost</a:t>
                      </a:r>
                      <a:endParaRPr lang="en-US" dirty="0"/>
                    </a:p>
                  </a:txBody>
                  <a:tcPr/>
                </a:tc>
                <a:tc>
                  <a:txBody>
                    <a:bodyPr/>
                    <a:lstStyle/>
                    <a:p>
                      <a:r>
                        <a:rPr lang="en-US" dirty="0" smtClean="0"/>
                        <a:t>Total Cost</a:t>
                      </a:r>
                      <a:endParaRPr lang="en-US" dirty="0"/>
                    </a:p>
                  </a:txBody>
                  <a:tcPr/>
                </a:tc>
                <a:tc>
                  <a:txBody>
                    <a:bodyPr/>
                    <a:lstStyle/>
                    <a:p>
                      <a:r>
                        <a:rPr lang="en-US" dirty="0" smtClean="0"/>
                        <a:t>Years</a:t>
                      </a:r>
                      <a:endParaRPr lang="en-US" dirty="0"/>
                    </a:p>
                  </a:txBody>
                  <a:tcPr/>
                </a:tc>
              </a:tr>
              <a:tr h="370840">
                <a:tc>
                  <a:txBody>
                    <a:bodyPr/>
                    <a:lstStyle/>
                    <a:p>
                      <a:r>
                        <a:rPr lang="en-US" sz="1600" dirty="0" smtClean="0"/>
                        <a:t>Well 1</a:t>
                      </a:r>
                      <a:r>
                        <a:rPr lang="en-US" sz="1600" baseline="0" dirty="0" smtClean="0"/>
                        <a:t> Pump Replacement due to Age</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$33,200</a:t>
                      </a:r>
                      <a:endParaRPr lang="en-US" sz="1600" dirty="0"/>
                    </a:p>
                  </a:txBody>
                  <a:tcPr/>
                </a:tc>
                <a:tc>
                  <a:txBody>
                    <a:bodyPr/>
                    <a:lstStyle/>
                    <a:p>
                      <a:r>
                        <a:rPr lang="en-US" sz="1600" dirty="0" smtClean="0"/>
                        <a:t>2024</a:t>
                      </a:r>
                      <a:endParaRPr lang="en-US" sz="1600" dirty="0"/>
                    </a:p>
                  </a:txBody>
                  <a:tcPr/>
                </a:tc>
              </a:tr>
              <a:tr h="370840">
                <a:tc>
                  <a:txBody>
                    <a:bodyPr/>
                    <a:lstStyle/>
                    <a:p>
                      <a:r>
                        <a:rPr lang="en-US" sz="1600" dirty="0" smtClean="0"/>
                        <a:t>Well</a:t>
                      </a:r>
                      <a:r>
                        <a:rPr lang="en-US" sz="1600" baseline="0" dirty="0" smtClean="0"/>
                        <a:t> 2 Pump Replacement due to Age</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$59,600</a:t>
                      </a:r>
                      <a:endParaRPr lang="en-US" sz="1600" dirty="0"/>
                    </a:p>
                  </a:txBody>
                  <a:tcPr/>
                </a:tc>
                <a:tc>
                  <a:txBody>
                    <a:bodyPr/>
                    <a:lstStyle/>
                    <a:p>
                      <a:r>
                        <a:rPr lang="en-US" sz="1600" dirty="0" smtClean="0"/>
                        <a:t>2024</a:t>
                      </a:r>
                      <a:endParaRPr lang="en-US" sz="1600" dirty="0"/>
                    </a:p>
                  </a:txBody>
                  <a:tcPr/>
                </a:tc>
              </a:tr>
              <a:tr h="370840">
                <a:tc>
                  <a:txBody>
                    <a:bodyPr/>
                    <a:lstStyle/>
                    <a:p>
                      <a:r>
                        <a:rPr lang="en-US" sz="1600" dirty="0" smtClean="0"/>
                        <a:t>Repaint Well Houses &amp; Booster Station Buildings</a:t>
                      </a:r>
                      <a:endParaRPr lang="en-US" sz="1600" dirty="0"/>
                    </a:p>
                  </a:txBody>
                  <a:tcPr/>
                </a:tc>
                <a:tc>
                  <a:txBody>
                    <a:bodyPr/>
                    <a:lstStyle/>
                    <a:p>
                      <a:r>
                        <a:rPr lang="en-US" sz="1600" dirty="0" smtClean="0"/>
                        <a:t>$4,500</a:t>
                      </a:r>
                      <a:endParaRPr lang="en-US" sz="1600" dirty="0"/>
                    </a:p>
                  </a:txBody>
                  <a:tcPr/>
                </a:tc>
                <a:tc>
                  <a:txBody>
                    <a:bodyPr/>
                    <a:lstStyle/>
                    <a:p>
                      <a:r>
                        <a:rPr lang="en-US" sz="1600" dirty="0" smtClean="0"/>
                        <a:t>$4,500</a:t>
                      </a:r>
                      <a:endParaRPr lang="en-US" sz="1600" dirty="0"/>
                    </a:p>
                  </a:txBody>
                  <a:tcPr/>
                </a:tc>
                <a:tc>
                  <a:txBody>
                    <a:bodyPr/>
                    <a:lstStyle/>
                    <a:p>
                      <a:r>
                        <a:rPr lang="en-US" sz="1600" dirty="0" smtClean="0"/>
                        <a:t>2021</a:t>
                      </a:r>
                      <a:endParaRPr lang="en-US" sz="1600" dirty="0"/>
                    </a:p>
                  </a:txBody>
                  <a:tcPr/>
                </a:tc>
              </a:tr>
              <a:tr h="370840">
                <a:tc>
                  <a:txBody>
                    <a:bodyPr/>
                    <a:lstStyle/>
                    <a:p>
                      <a:r>
                        <a:rPr lang="en-US" sz="1600" dirty="0" smtClean="0"/>
                        <a:t>Fire Hydrant</a:t>
                      </a:r>
                      <a:r>
                        <a:rPr lang="en-US" sz="1600" baseline="0" dirty="0" smtClean="0"/>
                        <a:t> Repair &amp; Maintenance</a:t>
                      </a:r>
                      <a:endParaRPr lang="en-US" sz="1600" dirty="0"/>
                    </a:p>
                  </a:txBody>
                  <a:tcPr/>
                </a:tc>
                <a:tc>
                  <a:txBody>
                    <a:bodyPr/>
                    <a:lstStyle/>
                    <a:p>
                      <a:r>
                        <a:rPr lang="en-US" sz="1600" dirty="0" smtClean="0"/>
                        <a:t>$1,000/ea</a:t>
                      </a:r>
                      <a:endParaRPr lang="en-US" sz="1600" dirty="0"/>
                    </a:p>
                  </a:txBody>
                  <a:tcPr/>
                </a:tc>
                <a:tc>
                  <a:txBody>
                    <a:bodyPr/>
                    <a:lstStyle/>
                    <a:p>
                      <a:r>
                        <a:rPr lang="en-US" sz="1600" dirty="0" smtClean="0"/>
                        <a:t>$6,000</a:t>
                      </a:r>
                      <a:endParaRPr lang="en-US" sz="1600" dirty="0"/>
                    </a:p>
                  </a:txBody>
                  <a:tcPr/>
                </a:tc>
                <a:tc>
                  <a:txBody>
                    <a:bodyPr/>
                    <a:lstStyle/>
                    <a:p>
                      <a:r>
                        <a:rPr lang="en-US" sz="1600" dirty="0" smtClean="0"/>
                        <a:t>2020</a:t>
                      </a:r>
                      <a:endParaRPr lang="en-US" sz="1600" dirty="0"/>
                    </a:p>
                  </a:txBody>
                  <a:tcPr/>
                </a:tc>
              </a:tr>
              <a:tr h="370840">
                <a:tc>
                  <a:txBody>
                    <a:bodyPr/>
                    <a:lstStyle/>
                    <a:p>
                      <a:r>
                        <a:rPr lang="en-US" sz="1600" dirty="0" smtClean="0"/>
                        <a:t>Fire Hydrant Replacement</a:t>
                      </a:r>
                      <a:endParaRPr lang="en-US" sz="1600" dirty="0"/>
                    </a:p>
                  </a:txBody>
                  <a:tcPr/>
                </a:tc>
                <a:tc>
                  <a:txBody>
                    <a:bodyPr/>
                    <a:lstStyle/>
                    <a:p>
                      <a:r>
                        <a:rPr lang="en-US" sz="1600" dirty="0" smtClean="0"/>
                        <a:t>$6,500</a:t>
                      </a:r>
                      <a:endParaRPr lang="en-US" sz="1600" dirty="0"/>
                    </a:p>
                  </a:txBody>
                  <a:tcPr/>
                </a:tc>
                <a:tc>
                  <a:txBody>
                    <a:bodyPr/>
                    <a:lstStyle/>
                    <a:p>
                      <a:r>
                        <a:rPr lang="en-US" sz="1600" dirty="0" smtClean="0"/>
                        <a:t>$19,500</a:t>
                      </a:r>
                      <a:endParaRPr lang="en-US" sz="1600" dirty="0"/>
                    </a:p>
                  </a:txBody>
                  <a:tcPr/>
                </a:tc>
                <a:tc>
                  <a:txBody>
                    <a:bodyPr/>
                    <a:lstStyle/>
                    <a:p>
                      <a:r>
                        <a:rPr lang="en-US" sz="1600" dirty="0" smtClean="0"/>
                        <a:t>2020</a:t>
                      </a:r>
                      <a:endParaRPr lang="en-US" sz="1600" dirty="0"/>
                    </a:p>
                  </a:txBody>
                  <a:tcPr/>
                </a:tc>
              </a:tr>
              <a:tr h="370840">
                <a:tc>
                  <a:txBody>
                    <a:bodyPr/>
                    <a:lstStyle/>
                    <a:p>
                      <a:pPr algn="r"/>
                      <a:r>
                        <a:rPr lang="en-US" sz="1600" b="1" dirty="0" smtClean="0"/>
                        <a:t>Total Union 11-Yr CIP</a:t>
                      </a:r>
                      <a:endParaRPr lang="en-US" sz="1600" b="1" dirty="0"/>
                    </a:p>
                  </a:txBody>
                  <a:tcPr/>
                </a:tc>
                <a:tc>
                  <a:txBody>
                    <a:bodyPr/>
                    <a:lstStyle/>
                    <a:p>
                      <a:endParaRPr lang="en-US" sz="1600" dirty="0"/>
                    </a:p>
                  </a:txBody>
                  <a:tcPr/>
                </a:tc>
                <a:tc>
                  <a:txBody>
                    <a:bodyPr/>
                    <a:lstStyle/>
                    <a:p>
                      <a:r>
                        <a:rPr lang="en-US" sz="1600" b="1" dirty="0" smtClean="0"/>
                        <a:t>$1,112,536</a:t>
                      </a:r>
                      <a:endParaRPr lang="en-US" sz="1600" b="1" dirty="0"/>
                    </a:p>
                  </a:txBody>
                  <a:tcPr/>
                </a:tc>
                <a:tc>
                  <a:txBody>
                    <a:bodyPr/>
                    <a:lstStyle/>
                    <a:p>
                      <a:r>
                        <a:rPr lang="en-US" sz="1600" b="1" dirty="0" smtClean="0"/>
                        <a:t>(215 connections)</a:t>
                      </a:r>
                      <a:endParaRPr lang="en-US" sz="1600" b="1"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bg1"/>
                </a:solidFill>
              </a:rPr>
              <a:t>Union Ridge System Deficiencies</a:t>
            </a:r>
            <a:endParaRPr lang="en-US" dirty="0">
              <a:solidFill>
                <a:schemeClr val="bg1"/>
              </a:solidFill>
            </a:endParaRPr>
          </a:p>
        </p:txBody>
      </p:sp>
      <p:sp>
        <p:nvSpPr>
          <p:cNvPr id="13315" name="Content Placeholder 2"/>
          <p:cNvSpPr>
            <a:spLocks noGrp="1"/>
          </p:cNvSpPr>
          <p:nvPr>
            <p:ph idx="1"/>
          </p:nvPr>
        </p:nvSpPr>
        <p:spPr>
          <a:xfrm>
            <a:off x="1066800" y="2286000"/>
            <a:ext cx="7086600" cy="4008438"/>
          </a:xfrm>
        </p:spPr>
        <p:txBody>
          <a:bodyPr/>
          <a:lstStyle/>
          <a:p>
            <a:pPr eaLnBrk="1" hangingPunct="1"/>
            <a:r>
              <a:rPr lang="en-US" smtClean="0"/>
              <a:t>Needs additional reservoir storage volume</a:t>
            </a:r>
          </a:p>
          <a:p>
            <a:pPr eaLnBrk="1" hangingPunct="1"/>
            <a:r>
              <a:rPr lang="en-US" smtClean="0"/>
              <a:t>Single source system</a:t>
            </a:r>
          </a:p>
          <a:p>
            <a:pPr eaLnBrk="1" hangingPunct="1"/>
            <a:r>
              <a:rPr lang="en-US" smtClean="0"/>
              <a:t>Undersized mains (2-inch, and 3-inch)</a:t>
            </a:r>
          </a:p>
          <a:p>
            <a:pPr eaLnBrk="1" hangingPunct="1"/>
            <a:r>
              <a:rPr lang="en-US" smtClean="0"/>
              <a:t>Pressure issues in upper portion of system</a:t>
            </a:r>
          </a:p>
          <a:p>
            <a:pPr eaLnBrk="1" hangingPunct="1"/>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09600"/>
            <a:ext cx="8229600" cy="857250"/>
          </a:xfrm>
        </p:spPr>
        <p:txBody>
          <a:bodyPr/>
          <a:lstStyle/>
          <a:p>
            <a:pPr algn="ctr" eaLnBrk="1" hangingPunct="1"/>
            <a:r>
              <a:rPr lang="en-US" dirty="0" smtClean="0">
                <a:solidFill>
                  <a:schemeClr val="bg1"/>
                </a:solidFill>
              </a:rPr>
              <a:t>Union Ridge Projects</a:t>
            </a:r>
          </a:p>
        </p:txBody>
      </p:sp>
      <p:graphicFrame>
        <p:nvGraphicFramePr>
          <p:cNvPr id="5" name="Content Placeholder 4"/>
          <p:cNvGraphicFramePr>
            <a:graphicFrameLocks noGrp="1"/>
          </p:cNvGraphicFramePr>
          <p:nvPr>
            <p:ph idx="1"/>
          </p:nvPr>
        </p:nvGraphicFramePr>
        <p:xfrm>
          <a:off x="609600" y="1752600"/>
          <a:ext cx="7924800" cy="3545840"/>
        </p:xfrm>
        <a:graphic>
          <a:graphicData uri="http://schemas.openxmlformats.org/drawingml/2006/table">
            <a:tbl>
              <a:tblPr firstRow="1" bandRow="1">
                <a:tableStyleId>{5C22544A-7EE6-4342-B048-85BDC9FD1C3A}</a:tableStyleId>
              </a:tblPr>
              <a:tblGrid>
                <a:gridCol w="3169920"/>
                <a:gridCol w="1224742"/>
                <a:gridCol w="1368829"/>
                <a:gridCol w="2161309"/>
              </a:tblGrid>
              <a:tr h="370840">
                <a:tc>
                  <a:txBody>
                    <a:bodyPr/>
                    <a:lstStyle/>
                    <a:p>
                      <a:r>
                        <a:rPr lang="en-US" dirty="0" smtClean="0"/>
                        <a:t>Project</a:t>
                      </a:r>
                      <a:endParaRPr lang="en-US" dirty="0"/>
                    </a:p>
                  </a:txBody>
                  <a:tcPr/>
                </a:tc>
                <a:tc>
                  <a:txBody>
                    <a:bodyPr/>
                    <a:lstStyle/>
                    <a:p>
                      <a:r>
                        <a:rPr lang="en-US" dirty="0" smtClean="0"/>
                        <a:t>Unit</a:t>
                      </a:r>
                      <a:r>
                        <a:rPr lang="en-US" baseline="0" dirty="0" smtClean="0"/>
                        <a:t> Cost</a:t>
                      </a:r>
                      <a:endParaRPr lang="en-US" dirty="0"/>
                    </a:p>
                  </a:txBody>
                  <a:tcPr/>
                </a:tc>
                <a:tc>
                  <a:txBody>
                    <a:bodyPr/>
                    <a:lstStyle/>
                    <a:p>
                      <a:r>
                        <a:rPr lang="en-US" dirty="0" smtClean="0"/>
                        <a:t>Total Cost</a:t>
                      </a:r>
                      <a:endParaRPr lang="en-US" dirty="0"/>
                    </a:p>
                  </a:txBody>
                  <a:tcPr/>
                </a:tc>
                <a:tc>
                  <a:txBody>
                    <a:bodyPr/>
                    <a:lstStyle/>
                    <a:p>
                      <a:r>
                        <a:rPr lang="en-US" dirty="0" smtClean="0"/>
                        <a:t>Years</a:t>
                      </a:r>
                      <a:endParaRPr lang="en-US" dirty="0"/>
                    </a:p>
                  </a:txBody>
                  <a:tcPr/>
                </a:tc>
              </a:tr>
              <a:tr h="370840">
                <a:tc>
                  <a:txBody>
                    <a:bodyPr/>
                    <a:lstStyle/>
                    <a:p>
                      <a:r>
                        <a:rPr lang="en-US" sz="1600" dirty="0" smtClean="0"/>
                        <a:t>Reservoir Exterior</a:t>
                      </a:r>
                      <a:r>
                        <a:rPr lang="en-US" sz="1600" baseline="0" dirty="0" smtClean="0"/>
                        <a:t> Painting</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2017</a:t>
                      </a:r>
                      <a:endParaRPr lang="en-US" sz="1600" dirty="0"/>
                    </a:p>
                  </a:txBody>
                  <a:tcPr/>
                </a:tc>
              </a:tr>
              <a:tr h="370840">
                <a:tc>
                  <a:txBody>
                    <a:bodyPr/>
                    <a:lstStyle/>
                    <a:p>
                      <a:r>
                        <a:rPr lang="en-US" sz="1600" dirty="0" smtClean="0"/>
                        <a:t>WSP Update</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$20,000</a:t>
                      </a:r>
                      <a:endParaRPr lang="en-US" sz="1600" dirty="0"/>
                    </a:p>
                  </a:txBody>
                  <a:tcPr/>
                </a:tc>
                <a:tc>
                  <a:txBody>
                    <a:bodyPr/>
                    <a:lstStyle/>
                    <a:p>
                      <a:r>
                        <a:rPr lang="en-US" sz="1600" dirty="0" smtClean="0"/>
                        <a:t>2022, 2028</a:t>
                      </a:r>
                      <a:endParaRPr lang="en-US" sz="1600" dirty="0"/>
                    </a:p>
                  </a:txBody>
                  <a:tcPr/>
                </a:tc>
              </a:tr>
              <a:tr h="370840">
                <a:tc>
                  <a:txBody>
                    <a:bodyPr/>
                    <a:lstStyle/>
                    <a:p>
                      <a:r>
                        <a:rPr lang="en-US" sz="1600" dirty="0" smtClean="0"/>
                        <a:t>35,300</a:t>
                      </a:r>
                      <a:r>
                        <a:rPr lang="en-US" sz="1600" baseline="0" dirty="0" smtClean="0"/>
                        <a:t> Gal Tank</a:t>
                      </a:r>
                      <a:endParaRPr lang="en-US" sz="1600" dirty="0"/>
                    </a:p>
                  </a:txBody>
                  <a:tcPr/>
                </a:tc>
                <a:tc>
                  <a:txBody>
                    <a:bodyPr/>
                    <a:lstStyle/>
                    <a:p>
                      <a:r>
                        <a:rPr lang="en-US" sz="1600" dirty="0" smtClean="0"/>
                        <a:t>$1.80/Gal</a:t>
                      </a:r>
                      <a:endParaRPr lang="en-US" sz="1600" dirty="0"/>
                    </a:p>
                  </a:txBody>
                  <a:tcPr/>
                </a:tc>
                <a:tc>
                  <a:txBody>
                    <a:bodyPr/>
                    <a:lstStyle/>
                    <a:p>
                      <a:r>
                        <a:rPr lang="en-US" sz="1600" dirty="0" smtClean="0"/>
                        <a:t>$63,540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Property for</a:t>
                      </a:r>
                      <a:r>
                        <a:rPr lang="en-US" sz="1600" baseline="0" dirty="0" smtClean="0"/>
                        <a:t> Tank</a:t>
                      </a:r>
                      <a:endParaRPr lang="en-US" sz="1600" dirty="0"/>
                    </a:p>
                  </a:txBody>
                  <a:tcPr/>
                </a:tc>
                <a:tc>
                  <a:txBody>
                    <a:bodyPr/>
                    <a:lstStyle/>
                    <a:p>
                      <a:r>
                        <a:rPr lang="en-US" sz="1600" dirty="0" smtClean="0"/>
                        <a:t>$75,000</a:t>
                      </a:r>
                      <a:endParaRPr lang="en-US" sz="1600" dirty="0"/>
                    </a:p>
                  </a:txBody>
                  <a:tcPr/>
                </a:tc>
                <a:tc>
                  <a:txBody>
                    <a:bodyPr/>
                    <a:lstStyle/>
                    <a:p>
                      <a:r>
                        <a:rPr lang="en-US" sz="1600" dirty="0" smtClean="0"/>
                        <a:t>$75,000</a:t>
                      </a:r>
                      <a:endParaRPr lang="en-US" sz="1600" dirty="0"/>
                    </a:p>
                  </a:txBody>
                  <a:tcPr/>
                </a:tc>
                <a:tc>
                  <a:txBody>
                    <a:bodyPr/>
                    <a:lstStyle/>
                    <a:p>
                      <a:r>
                        <a:rPr lang="en-US" sz="1600" dirty="0" smtClean="0"/>
                        <a:t>2018</a:t>
                      </a:r>
                      <a:endParaRPr lang="en-US" sz="1600" dirty="0"/>
                    </a:p>
                  </a:txBody>
                  <a:tcPr/>
                </a:tc>
              </a:tr>
              <a:tr h="370840">
                <a:tc>
                  <a:txBody>
                    <a:bodyPr/>
                    <a:lstStyle/>
                    <a:p>
                      <a:r>
                        <a:rPr lang="en-US" sz="1600" dirty="0" smtClean="0"/>
                        <a:t>Booster Station for Tank</a:t>
                      </a:r>
                      <a:endParaRPr lang="en-US" sz="1600" dirty="0"/>
                    </a:p>
                  </a:txBody>
                  <a:tcPr/>
                </a:tc>
                <a:tc>
                  <a:txBody>
                    <a:bodyPr/>
                    <a:lstStyle/>
                    <a:p>
                      <a:r>
                        <a:rPr lang="en-US" sz="1600" dirty="0" smtClean="0"/>
                        <a:t>$125,000</a:t>
                      </a:r>
                      <a:endParaRPr lang="en-US" sz="1600" dirty="0"/>
                    </a:p>
                  </a:txBody>
                  <a:tcPr/>
                </a:tc>
                <a:tc>
                  <a:txBody>
                    <a:bodyPr/>
                    <a:lstStyle/>
                    <a:p>
                      <a:r>
                        <a:rPr lang="en-US" sz="1600" dirty="0" smtClean="0"/>
                        <a:t>$125,000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Repaint  Well House and Existing</a:t>
                      </a:r>
                      <a:r>
                        <a:rPr lang="en-US" sz="1600" baseline="0" dirty="0" smtClean="0"/>
                        <a:t> </a:t>
                      </a:r>
                      <a:r>
                        <a:rPr lang="en-US" sz="1600" dirty="0" smtClean="0"/>
                        <a:t>Booster Station</a:t>
                      </a:r>
                      <a:endParaRPr lang="en-US" sz="1600" dirty="0"/>
                    </a:p>
                  </a:txBody>
                  <a:tcPr/>
                </a:tc>
                <a:tc>
                  <a:txBody>
                    <a:bodyPr/>
                    <a:lstStyle/>
                    <a:p>
                      <a:r>
                        <a:rPr lang="en-US" sz="1600" dirty="0" smtClean="0"/>
                        <a:t>$3,000</a:t>
                      </a:r>
                      <a:endParaRPr lang="en-US" sz="1600" dirty="0"/>
                    </a:p>
                  </a:txBody>
                  <a:tcPr/>
                </a:tc>
                <a:tc>
                  <a:txBody>
                    <a:bodyPr/>
                    <a:lstStyle/>
                    <a:p>
                      <a:r>
                        <a:rPr lang="en-US" sz="1600" dirty="0" smtClean="0"/>
                        <a:t>$3,000</a:t>
                      </a:r>
                      <a:endParaRPr lang="en-US" sz="1600" dirty="0"/>
                    </a:p>
                  </a:txBody>
                  <a:tcPr/>
                </a:tc>
                <a:tc>
                  <a:txBody>
                    <a:bodyPr/>
                    <a:lstStyle/>
                    <a:p>
                      <a:r>
                        <a:rPr lang="en-US" sz="1600" dirty="0" smtClean="0"/>
                        <a:t>2021</a:t>
                      </a:r>
                      <a:endParaRPr lang="en-US" sz="1600" dirty="0"/>
                    </a:p>
                  </a:txBody>
                  <a:tcPr/>
                </a:tc>
              </a:tr>
              <a:tr h="370840">
                <a:tc>
                  <a:txBody>
                    <a:bodyPr/>
                    <a:lstStyle/>
                    <a:p>
                      <a:r>
                        <a:rPr lang="en-US" sz="1600" dirty="0" smtClean="0"/>
                        <a:t>Tank</a:t>
                      </a:r>
                      <a:r>
                        <a:rPr lang="en-US" sz="1600" baseline="0" dirty="0" smtClean="0"/>
                        <a:t> Inspection &amp; Cleaning</a:t>
                      </a:r>
                      <a:endParaRPr lang="en-US" sz="1600" dirty="0"/>
                    </a:p>
                  </a:txBody>
                  <a:tcPr/>
                </a:tc>
                <a:tc>
                  <a:txBody>
                    <a:bodyPr/>
                    <a:lstStyle/>
                    <a:p>
                      <a:endParaRPr lang="en-US" sz="1600" dirty="0"/>
                    </a:p>
                  </a:txBody>
                  <a:tcPr/>
                </a:tc>
                <a:tc>
                  <a:txBody>
                    <a:bodyPr/>
                    <a:lstStyle/>
                    <a:p>
                      <a:r>
                        <a:rPr lang="en-US" sz="1600" dirty="0" smtClean="0"/>
                        <a:t>$4,800</a:t>
                      </a:r>
                      <a:endParaRPr lang="en-US" sz="1600" dirty="0"/>
                    </a:p>
                  </a:txBody>
                  <a:tcPr/>
                </a:tc>
                <a:tc>
                  <a:txBody>
                    <a:bodyPr/>
                    <a:lstStyle/>
                    <a:p>
                      <a:r>
                        <a:rPr lang="en-US" sz="1600" dirty="0" smtClean="0"/>
                        <a:t>2017, 2021, 2025</a:t>
                      </a:r>
                      <a:endParaRPr lang="en-US" sz="1600" dirty="0"/>
                    </a:p>
                  </a:txBody>
                  <a:tcPr/>
                </a:tc>
              </a:tr>
              <a:tr h="370840">
                <a:tc>
                  <a:txBody>
                    <a:bodyPr/>
                    <a:lstStyle/>
                    <a:p>
                      <a:pPr algn="r"/>
                      <a:r>
                        <a:rPr lang="en-US" sz="1600" b="1" dirty="0" smtClean="0"/>
                        <a:t>Total Union Ridge 11-Yr CIP</a:t>
                      </a:r>
                      <a:endParaRPr lang="en-US" sz="1600" b="1" dirty="0"/>
                    </a:p>
                  </a:txBody>
                  <a:tcPr/>
                </a:tc>
                <a:tc>
                  <a:txBody>
                    <a:bodyPr/>
                    <a:lstStyle/>
                    <a:p>
                      <a:endParaRPr lang="en-US" sz="1600" dirty="0"/>
                    </a:p>
                  </a:txBody>
                  <a:tcPr/>
                </a:tc>
                <a:tc>
                  <a:txBody>
                    <a:bodyPr/>
                    <a:lstStyle/>
                    <a:p>
                      <a:r>
                        <a:rPr lang="en-US" sz="1600" b="1" dirty="0" smtClean="0"/>
                        <a:t>$301,340</a:t>
                      </a:r>
                      <a:endParaRPr lang="en-US" sz="1600" b="1" dirty="0"/>
                    </a:p>
                  </a:txBody>
                  <a:tcPr/>
                </a:tc>
                <a:tc>
                  <a:txBody>
                    <a:bodyPr/>
                    <a:lstStyle/>
                    <a:p>
                      <a:r>
                        <a:rPr lang="en-US" sz="1600" b="1" dirty="0" smtClean="0"/>
                        <a:t>(33</a:t>
                      </a:r>
                      <a:r>
                        <a:rPr lang="en-US" sz="1600" b="1" baseline="0" dirty="0" smtClean="0"/>
                        <a:t> connections)</a:t>
                      </a:r>
                      <a:endParaRPr lang="en-US" sz="1600" b="1"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en-US" smtClean="0">
                <a:solidFill>
                  <a:schemeClr val="bg1"/>
                </a:solidFill>
              </a:rPr>
              <a:t>Vuecrest System Deficiencies</a:t>
            </a:r>
          </a:p>
        </p:txBody>
      </p:sp>
      <p:sp>
        <p:nvSpPr>
          <p:cNvPr id="14339" name="Content Placeholder 2"/>
          <p:cNvSpPr>
            <a:spLocks noGrp="1"/>
          </p:cNvSpPr>
          <p:nvPr>
            <p:ph idx="1"/>
          </p:nvPr>
        </p:nvSpPr>
        <p:spPr>
          <a:xfrm>
            <a:off x="762000" y="2362200"/>
            <a:ext cx="7620000" cy="4038600"/>
          </a:xfrm>
        </p:spPr>
        <p:txBody>
          <a:bodyPr/>
          <a:lstStyle/>
          <a:p>
            <a:pPr eaLnBrk="1" hangingPunct="1"/>
            <a:r>
              <a:rPr lang="en-US" dirty="0" smtClean="0"/>
              <a:t>Waiting list of property owners wanting water connections within Vuecrest (8 lots)</a:t>
            </a:r>
          </a:p>
          <a:p>
            <a:pPr eaLnBrk="1" hangingPunct="1"/>
            <a:r>
              <a:rPr lang="en-US" dirty="0" smtClean="0"/>
              <a:t>Needs additional reservoir storage volume</a:t>
            </a:r>
          </a:p>
          <a:p>
            <a:pPr eaLnBrk="1" hangingPunct="1"/>
            <a:r>
              <a:rPr lang="en-US" dirty="0" smtClean="0"/>
              <a:t>Booster pumps need to be upsized</a:t>
            </a:r>
          </a:p>
          <a:p>
            <a:pPr eaLnBrk="1" hangingPunct="1"/>
            <a:r>
              <a:rPr lang="en-US" dirty="0" smtClean="0"/>
              <a:t>Single source system</a:t>
            </a:r>
          </a:p>
          <a:p>
            <a:pPr eaLnBrk="1" hangingPunct="1"/>
            <a:r>
              <a:rPr lang="en-US" dirty="0" smtClean="0"/>
              <a:t>Undersized mains (1-inch, 2-1/2-inch, and 3-inch)</a:t>
            </a:r>
          </a:p>
          <a:p>
            <a:pPr eaLnBrk="1" hangingPunct="1"/>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09600"/>
            <a:ext cx="8229600" cy="857250"/>
          </a:xfrm>
        </p:spPr>
        <p:txBody>
          <a:bodyPr/>
          <a:lstStyle/>
          <a:p>
            <a:pPr algn="ctr" eaLnBrk="1" hangingPunct="1"/>
            <a:r>
              <a:rPr lang="en-US" smtClean="0">
                <a:solidFill>
                  <a:schemeClr val="bg1"/>
                </a:solidFill>
              </a:rPr>
              <a:t>Vuecrest Projects</a:t>
            </a:r>
          </a:p>
        </p:txBody>
      </p:sp>
      <p:graphicFrame>
        <p:nvGraphicFramePr>
          <p:cNvPr id="5" name="Content Placeholder 4"/>
          <p:cNvGraphicFramePr>
            <a:graphicFrameLocks noGrp="1"/>
          </p:cNvGraphicFramePr>
          <p:nvPr>
            <p:ph idx="1"/>
          </p:nvPr>
        </p:nvGraphicFramePr>
        <p:xfrm>
          <a:off x="685800" y="1752600"/>
          <a:ext cx="7924800" cy="3337560"/>
        </p:xfrm>
        <a:graphic>
          <a:graphicData uri="http://schemas.openxmlformats.org/drawingml/2006/table">
            <a:tbl>
              <a:tblPr firstRow="1" bandRow="1">
                <a:tableStyleId>{5C22544A-7EE6-4342-B048-85BDC9FD1C3A}</a:tableStyleId>
              </a:tblPr>
              <a:tblGrid>
                <a:gridCol w="3200400"/>
                <a:gridCol w="1371600"/>
                <a:gridCol w="1371600"/>
                <a:gridCol w="1981200"/>
              </a:tblGrid>
              <a:tr h="370840">
                <a:tc>
                  <a:txBody>
                    <a:bodyPr/>
                    <a:lstStyle/>
                    <a:p>
                      <a:r>
                        <a:rPr lang="en-US" dirty="0" smtClean="0"/>
                        <a:t>Project</a:t>
                      </a:r>
                      <a:endParaRPr lang="en-US" dirty="0"/>
                    </a:p>
                  </a:txBody>
                  <a:tcPr/>
                </a:tc>
                <a:tc>
                  <a:txBody>
                    <a:bodyPr/>
                    <a:lstStyle/>
                    <a:p>
                      <a:r>
                        <a:rPr lang="en-US" dirty="0" smtClean="0"/>
                        <a:t>Unit</a:t>
                      </a:r>
                      <a:r>
                        <a:rPr lang="en-US" baseline="0" dirty="0" smtClean="0"/>
                        <a:t> Cost</a:t>
                      </a:r>
                      <a:endParaRPr lang="en-US" dirty="0"/>
                    </a:p>
                  </a:txBody>
                  <a:tcPr/>
                </a:tc>
                <a:tc>
                  <a:txBody>
                    <a:bodyPr/>
                    <a:lstStyle/>
                    <a:p>
                      <a:r>
                        <a:rPr lang="en-US" dirty="0" smtClean="0"/>
                        <a:t>Total Cost</a:t>
                      </a:r>
                      <a:endParaRPr lang="en-US" dirty="0"/>
                    </a:p>
                  </a:txBody>
                  <a:tcPr/>
                </a:tc>
                <a:tc>
                  <a:txBody>
                    <a:bodyPr/>
                    <a:lstStyle/>
                    <a:p>
                      <a:r>
                        <a:rPr lang="en-US" dirty="0" smtClean="0"/>
                        <a:t>Years</a:t>
                      </a:r>
                      <a:endParaRPr lang="en-US" dirty="0"/>
                    </a:p>
                  </a:txBody>
                  <a:tcPr/>
                </a:tc>
              </a:tr>
              <a:tr h="370840">
                <a:tc>
                  <a:txBody>
                    <a:bodyPr/>
                    <a:lstStyle/>
                    <a:p>
                      <a:r>
                        <a:rPr lang="en-US" sz="1600" dirty="0" smtClean="0"/>
                        <a:t>WSP Update</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$20,000</a:t>
                      </a:r>
                      <a:endParaRPr lang="en-US" sz="1600" dirty="0"/>
                    </a:p>
                  </a:txBody>
                  <a:tcPr/>
                </a:tc>
                <a:tc>
                  <a:txBody>
                    <a:bodyPr/>
                    <a:lstStyle/>
                    <a:p>
                      <a:r>
                        <a:rPr lang="en-US" sz="1600" dirty="0" smtClean="0"/>
                        <a:t>2022, 2028</a:t>
                      </a:r>
                      <a:endParaRPr lang="en-US" sz="1600" dirty="0"/>
                    </a:p>
                  </a:txBody>
                  <a:tcPr/>
                </a:tc>
              </a:tr>
              <a:tr h="370840">
                <a:tc>
                  <a:txBody>
                    <a:bodyPr/>
                    <a:lstStyle/>
                    <a:p>
                      <a:r>
                        <a:rPr lang="en-US" sz="1600" baseline="0" dirty="0" smtClean="0"/>
                        <a:t>23,500 Gal Tank</a:t>
                      </a:r>
                      <a:endParaRPr lang="en-US" sz="1600" dirty="0"/>
                    </a:p>
                  </a:txBody>
                  <a:tcPr/>
                </a:tc>
                <a:tc>
                  <a:txBody>
                    <a:bodyPr/>
                    <a:lstStyle/>
                    <a:p>
                      <a:r>
                        <a:rPr lang="en-US" sz="1600" dirty="0" smtClean="0"/>
                        <a:t>$1.80/Gal</a:t>
                      </a:r>
                      <a:endParaRPr lang="en-US" sz="1600" dirty="0"/>
                    </a:p>
                  </a:txBody>
                  <a:tcPr/>
                </a:tc>
                <a:tc>
                  <a:txBody>
                    <a:bodyPr/>
                    <a:lstStyle/>
                    <a:p>
                      <a:r>
                        <a:rPr lang="en-US" sz="1600" dirty="0" smtClean="0"/>
                        <a:t>$42,300</a:t>
                      </a:r>
                      <a:endParaRPr lang="en-US" sz="1600" dirty="0"/>
                    </a:p>
                  </a:txBody>
                  <a:tcPr/>
                </a:tc>
                <a:tc>
                  <a:txBody>
                    <a:bodyPr/>
                    <a:lstStyle/>
                    <a:p>
                      <a:r>
                        <a:rPr lang="en-US" sz="1600" dirty="0" smtClean="0"/>
                        <a:t>2018</a:t>
                      </a:r>
                      <a:endParaRPr lang="en-US" sz="1600" dirty="0"/>
                    </a:p>
                  </a:txBody>
                  <a:tcPr/>
                </a:tc>
              </a:tr>
              <a:tr h="370840">
                <a:tc>
                  <a:txBody>
                    <a:bodyPr/>
                    <a:lstStyle/>
                    <a:p>
                      <a:r>
                        <a:rPr lang="en-US" sz="1600" dirty="0" smtClean="0"/>
                        <a:t>Property for</a:t>
                      </a:r>
                      <a:r>
                        <a:rPr lang="en-US" sz="1600" baseline="0" dirty="0" smtClean="0"/>
                        <a:t> Tank</a:t>
                      </a:r>
                      <a:endParaRPr lang="en-US" sz="1600" dirty="0"/>
                    </a:p>
                  </a:txBody>
                  <a:tcPr/>
                </a:tc>
                <a:tc>
                  <a:txBody>
                    <a:bodyPr/>
                    <a:lstStyle/>
                    <a:p>
                      <a:r>
                        <a:rPr lang="en-US" sz="1600" dirty="0" smtClean="0"/>
                        <a:t>$75,000</a:t>
                      </a:r>
                      <a:endParaRPr lang="en-US" sz="1600" dirty="0"/>
                    </a:p>
                  </a:txBody>
                  <a:tcPr/>
                </a:tc>
                <a:tc>
                  <a:txBody>
                    <a:bodyPr/>
                    <a:lstStyle/>
                    <a:p>
                      <a:r>
                        <a:rPr lang="en-US" sz="1600" dirty="0" smtClean="0"/>
                        <a:t>$75,000</a:t>
                      </a:r>
                      <a:endParaRPr lang="en-US" sz="1600" dirty="0"/>
                    </a:p>
                  </a:txBody>
                  <a:tcPr/>
                </a:tc>
                <a:tc>
                  <a:txBody>
                    <a:bodyPr/>
                    <a:lstStyle/>
                    <a:p>
                      <a:r>
                        <a:rPr lang="en-US" sz="1600" dirty="0" smtClean="0"/>
                        <a:t>2018</a:t>
                      </a:r>
                      <a:endParaRPr lang="en-US" sz="1600" dirty="0"/>
                    </a:p>
                  </a:txBody>
                  <a:tcPr/>
                </a:tc>
              </a:tr>
              <a:tr h="370840">
                <a:tc>
                  <a:txBody>
                    <a:bodyPr/>
                    <a:lstStyle/>
                    <a:p>
                      <a:r>
                        <a:rPr lang="en-US" sz="1600" dirty="0" smtClean="0"/>
                        <a:t>Booster Station for Tank</a:t>
                      </a:r>
                      <a:endParaRPr lang="en-US" sz="1600" dirty="0"/>
                    </a:p>
                  </a:txBody>
                  <a:tcPr/>
                </a:tc>
                <a:tc>
                  <a:txBody>
                    <a:bodyPr/>
                    <a:lstStyle/>
                    <a:p>
                      <a:r>
                        <a:rPr lang="en-US" sz="1600" dirty="0" smtClean="0"/>
                        <a:t>$125,000</a:t>
                      </a:r>
                      <a:endParaRPr lang="en-US" sz="1600" dirty="0"/>
                    </a:p>
                  </a:txBody>
                  <a:tcPr/>
                </a:tc>
                <a:tc>
                  <a:txBody>
                    <a:bodyPr/>
                    <a:lstStyle/>
                    <a:p>
                      <a:r>
                        <a:rPr lang="en-US" sz="1600" dirty="0" smtClean="0"/>
                        <a:t>$125,000</a:t>
                      </a:r>
                      <a:endParaRPr lang="en-US" sz="1600" dirty="0"/>
                    </a:p>
                  </a:txBody>
                  <a:tcPr/>
                </a:tc>
                <a:tc>
                  <a:txBody>
                    <a:bodyPr/>
                    <a:lstStyle/>
                    <a:p>
                      <a:r>
                        <a:rPr lang="en-US" sz="1600" dirty="0" smtClean="0"/>
                        <a:t>2018</a:t>
                      </a:r>
                      <a:endParaRPr lang="en-US" sz="1600" dirty="0"/>
                    </a:p>
                  </a:txBody>
                  <a:tcPr/>
                </a:tc>
              </a:tr>
              <a:tr h="370840">
                <a:tc>
                  <a:txBody>
                    <a:bodyPr/>
                    <a:lstStyle/>
                    <a:p>
                      <a:r>
                        <a:rPr lang="en-US" sz="1600" dirty="0" smtClean="0"/>
                        <a:t>Paint Well House</a:t>
                      </a:r>
                      <a:endParaRPr lang="en-US" sz="1600" dirty="0"/>
                    </a:p>
                  </a:txBody>
                  <a:tcPr/>
                </a:tc>
                <a:tc>
                  <a:txBody>
                    <a:bodyPr/>
                    <a:lstStyle/>
                    <a:p>
                      <a:endParaRPr lang="en-US" sz="1600" dirty="0"/>
                    </a:p>
                  </a:txBody>
                  <a:tcPr/>
                </a:tc>
                <a:tc>
                  <a:txBody>
                    <a:bodyPr/>
                    <a:lstStyle/>
                    <a:p>
                      <a:r>
                        <a:rPr lang="en-US" sz="1600" dirty="0" smtClean="0"/>
                        <a:t>$1,000</a:t>
                      </a:r>
                      <a:endParaRPr lang="en-US" sz="1600" dirty="0"/>
                    </a:p>
                  </a:txBody>
                  <a:tcPr/>
                </a:tc>
                <a:tc>
                  <a:txBody>
                    <a:bodyPr/>
                    <a:lstStyle/>
                    <a:p>
                      <a:r>
                        <a:rPr lang="en-US" sz="1600" dirty="0" smtClean="0"/>
                        <a:t>2017</a:t>
                      </a:r>
                      <a:endParaRPr lang="en-US" sz="1600" dirty="0"/>
                    </a:p>
                  </a:txBody>
                  <a:tcPr/>
                </a:tc>
              </a:tr>
              <a:tr h="370840">
                <a:tc>
                  <a:txBody>
                    <a:bodyPr/>
                    <a:lstStyle/>
                    <a:p>
                      <a:r>
                        <a:rPr lang="en-US" sz="1600" dirty="0" smtClean="0"/>
                        <a:t>Rebuild Existing Booster Station</a:t>
                      </a:r>
                      <a:endParaRPr lang="en-US" sz="1600" dirty="0"/>
                    </a:p>
                  </a:txBody>
                  <a:tcPr/>
                </a:tc>
                <a:tc>
                  <a:txBody>
                    <a:bodyPr/>
                    <a:lstStyle/>
                    <a:p>
                      <a:endParaRPr lang="en-US" sz="1600" dirty="0"/>
                    </a:p>
                  </a:txBody>
                  <a:tcPr/>
                </a:tc>
                <a:tc>
                  <a:txBody>
                    <a:bodyPr/>
                    <a:lstStyle/>
                    <a:p>
                      <a:r>
                        <a:rPr lang="en-US" sz="1600" dirty="0" smtClean="0"/>
                        <a:t>$15,000</a:t>
                      </a:r>
                      <a:endParaRPr lang="en-US" sz="1600" dirty="0"/>
                    </a:p>
                  </a:txBody>
                  <a:tcPr/>
                </a:tc>
                <a:tc>
                  <a:txBody>
                    <a:bodyPr/>
                    <a:lstStyle/>
                    <a:p>
                      <a:r>
                        <a:rPr lang="en-US" sz="1600" dirty="0" smtClean="0"/>
                        <a:t>2018</a:t>
                      </a:r>
                      <a:endParaRPr lang="en-US" sz="1600" dirty="0"/>
                    </a:p>
                  </a:txBody>
                  <a:tcPr/>
                </a:tc>
              </a:tr>
              <a:tr h="370840">
                <a:tc>
                  <a:txBody>
                    <a:bodyPr/>
                    <a:lstStyle/>
                    <a:p>
                      <a:r>
                        <a:rPr lang="en-US" sz="1600" dirty="0" smtClean="0"/>
                        <a:t>Tank</a:t>
                      </a:r>
                      <a:r>
                        <a:rPr lang="en-US" sz="1600" baseline="0" dirty="0" smtClean="0"/>
                        <a:t> Inspection &amp; Cleaning</a:t>
                      </a:r>
                      <a:endParaRPr lang="en-US" sz="1600" dirty="0"/>
                    </a:p>
                  </a:txBody>
                  <a:tcPr/>
                </a:tc>
                <a:tc>
                  <a:txBody>
                    <a:bodyPr/>
                    <a:lstStyle/>
                    <a:p>
                      <a:endParaRPr lang="en-US" sz="1600" dirty="0"/>
                    </a:p>
                  </a:txBody>
                  <a:tcPr/>
                </a:tc>
                <a:tc>
                  <a:txBody>
                    <a:bodyPr/>
                    <a:lstStyle/>
                    <a:p>
                      <a:r>
                        <a:rPr lang="en-US" sz="1600" dirty="0" smtClean="0"/>
                        <a:t>$6,300</a:t>
                      </a:r>
                      <a:endParaRPr lang="en-US" sz="1600" dirty="0"/>
                    </a:p>
                  </a:txBody>
                  <a:tcPr/>
                </a:tc>
                <a:tc>
                  <a:txBody>
                    <a:bodyPr/>
                    <a:lstStyle/>
                    <a:p>
                      <a:r>
                        <a:rPr lang="en-US" sz="1600" dirty="0" smtClean="0"/>
                        <a:t>2018, 2022, 2026</a:t>
                      </a:r>
                      <a:endParaRPr lang="en-US" sz="1600" dirty="0"/>
                    </a:p>
                  </a:txBody>
                  <a:tcPr/>
                </a:tc>
              </a:tr>
              <a:tr h="370840">
                <a:tc>
                  <a:txBody>
                    <a:bodyPr/>
                    <a:lstStyle/>
                    <a:p>
                      <a:pPr algn="r"/>
                      <a:r>
                        <a:rPr lang="en-US" sz="1600" b="1" dirty="0" smtClean="0"/>
                        <a:t>Total Vuecrest 11-Yr CIP</a:t>
                      </a:r>
                      <a:endParaRPr lang="en-US" sz="1600" b="1" dirty="0"/>
                    </a:p>
                  </a:txBody>
                  <a:tcPr/>
                </a:tc>
                <a:tc>
                  <a:txBody>
                    <a:bodyPr/>
                    <a:lstStyle/>
                    <a:p>
                      <a:endParaRPr lang="en-US" sz="1600" dirty="0"/>
                    </a:p>
                  </a:txBody>
                  <a:tcPr/>
                </a:tc>
                <a:tc>
                  <a:txBody>
                    <a:bodyPr/>
                    <a:lstStyle/>
                    <a:p>
                      <a:r>
                        <a:rPr lang="en-US" sz="1600" b="1" dirty="0" smtClean="0"/>
                        <a:t>$284,600</a:t>
                      </a:r>
                      <a:endParaRPr lang="en-US" sz="1600" b="1" dirty="0"/>
                    </a:p>
                  </a:txBody>
                  <a:tcPr/>
                </a:tc>
                <a:tc>
                  <a:txBody>
                    <a:bodyPr/>
                    <a:lstStyle/>
                    <a:p>
                      <a:r>
                        <a:rPr lang="en-US" sz="1600" b="1" dirty="0" smtClean="0"/>
                        <a:t>(29 connections)</a:t>
                      </a:r>
                      <a:endParaRPr lang="en-US" sz="1600" b="1"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smtClean="0">
                <a:solidFill>
                  <a:schemeClr val="bg1"/>
                </a:solidFill>
              </a:rPr>
              <a:t>Alderbrook System Deficiencies</a:t>
            </a:r>
          </a:p>
        </p:txBody>
      </p:sp>
      <p:sp>
        <p:nvSpPr>
          <p:cNvPr id="15363" name="Content Placeholder 2"/>
          <p:cNvSpPr>
            <a:spLocks noGrp="1"/>
          </p:cNvSpPr>
          <p:nvPr>
            <p:ph idx="1"/>
          </p:nvPr>
        </p:nvSpPr>
        <p:spPr>
          <a:xfrm>
            <a:off x="457200" y="2209800"/>
            <a:ext cx="8229600" cy="4343400"/>
          </a:xfrm>
        </p:spPr>
        <p:txBody>
          <a:bodyPr/>
          <a:lstStyle/>
          <a:p>
            <a:pPr eaLnBrk="1" hangingPunct="1"/>
            <a:r>
              <a:rPr lang="en-US" smtClean="0"/>
              <a:t>Needs additional source capacity (upsize Well 3 pump)</a:t>
            </a:r>
          </a:p>
          <a:p>
            <a:pPr eaLnBrk="1" hangingPunct="1"/>
            <a:r>
              <a:rPr lang="en-US" smtClean="0"/>
              <a:t>Needs additional reservoir storage volume</a:t>
            </a:r>
          </a:p>
          <a:p>
            <a:pPr eaLnBrk="1" hangingPunct="1"/>
            <a:r>
              <a:rPr lang="en-US" smtClean="0"/>
              <a:t>Well 1 pump is aging (13 yrs old)</a:t>
            </a:r>
          </a:p>
          <a:p>
            <a:pPr eaLnBrk="1" hangingPunct="1"/>
            <a:r>
              <a:rPr lang="en-US" smtClean="0"/>
              <a:t>Aging mains</a:t>
            </a:r>
          </a:p>
          <a:p>
            <a:pPr eaLnBrk="1" hangingPunct="1"/>
            <a:r>
              <a:rPr lang="en-US" smtClean="0"/>
              <a:t>System leakage above state standards</a:t>
            </a:r>
          </a:p>
          <a:p>
            <a:pPr eaLnBrk="1" hangingPunct="1"/>
            <a:r>
              <a:rPr lang="en-US" smtClean="0"/>
              <a:t>Pressure issues in parts of systems</a:t>
            </a:r>
          </a:p>
          <a:p>
            <a:pPr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04800"/>
            <a:ext cx="8229600" cy="857250"/>
          </a:xfrm>
        </p:spPr>
        <p:txBody>
          <a:bodyPr/>
          <a:lstStyle/>
          <a:p>
            <a:pPr algn="ctr" eaLnBrk="1" hangingPunct="1"/>
            <a:r>
              <a:rPr lang="en-US" smtClean="0">
                <a:solidFill>
                  <a:schemeClr val="bg1"/>
                </a:solidFill>
              </a:rPr>
              <a:t>Alderbrook Projects</a:t>
            </a:r>
          </a:p>
        </p:txBody>
      </p:sp>
      <p:graphicFrame>
        <p:nvGraphicFramePr>
          <p:cNvPr id="5" name="Content Placeholder 4"/>
          <p:cNvGraphicFramePr>
            <a:graphicFrameLocks noGrp="1"/>
          </p:cNvGraphicFramePr>
          <p:nvPr>
            <p:ph idx="1"/>
          </p:nvPr>
        </p:nvGraphicFramePr>
        <p:xfrm>
          <a:off x="685800" y="1219200"/>
          <a:ext cx="7924800" cy="5283200"/>
        </p:xfrm>
        <a:graphic>
          <a:graphicData uri="http://schemas.openxmlformats.org/drawingml/2006/table">
            <a:tbl>
              <a:tblPr firstRow="1" bandRow="1">
                <a:tableStyleId>{5C22544A-7EE6-4342-B048-85BDC9FD1C3A}</a:tableStyleId>
              </a:tblPr>
              <a:tblGrid>
                <a:gridCol w="3276600"/>
                <a:gridCol w="1371600"/>
                <a:gridCol w="1371600"/>
                <a:gridCol w="1905000"/>
              </a:tblGrid>
              <a:tr h="370840">
                <a:tc>
                  <a:txBody>
                    <a:bodyPr/>
                    <a:lstStyle/>
                    <a:p>
                      <a:r>
                        <a:rPr lang="en-US" dirty="0" smtClean="0"/>
                        <a:t>Project</a:t>
                      </a:r>
                      <a:endParaRPr lang="en-US" dirty="0"/>
                    </a:p>
                  </a:txBody>
                  <a:tcPr/>
                </a:tc>
                <a:tc>
                  <a:txBody>
                    <a:bodyPr/>
                    <a:lstStyle/>
                    <a:p>
                      <a:r>
                        <a:rPr lang="en-US" dirty="0" smtClean="0"/>
                        <a:t>Unit</a:t>
                      </a:r>
                      <a:r>
                        <a:rPr lang="en-US" baseline="0" dirty="0" smtClean="0"/>
                        <a:t> Cost</a:t>
                      </a:r>
                      <a:endParaRPr lang="en-US" dirty="0"/>
                    </a:p>
                  </a:txBody>
                  <a:tcPr/>
                </a:tc>
                <a:tc>
                  <a:txBody>
                    <a:bodyPr/>
                    <a:lstStyle/>
                    <a:p>
                      <a:r>
                        <a:rPr lang="en-US" dirty="0" smtClean="0"/>
                        <a:t>Total Cost</a:t>
                      </a:r>
                      <a:endParaRPr lang="en-US" dirty="0"/>
                    </a:p>
                  </a:txBody>
                  <a:tcPr/>
                </a:tc>
                <a:tc>
                  <a:txBody>
                    <a:bodyPr/>
                    <a:lstStyle/>
                    <a:p>
                      <a:r>
                        <a:rPr lang="en-US" dirty="0" smtClean="0"/>
                        <a:t>Years</a:t>
                      </a:r>
                      <a:endParaRPr lang="en-US" dirty="0"/>
                    </a:p>
                  </a:txBody>
                  <a:tcPr/>
                </a:tc>
              </a:tr>
              <a:tr h="370840">
                <a:tc>
                  <a:txBody>
                    <a:bodyPr/>
                    <a:lstStyle/>
                    <a:p>
                      <a:r>
                        <a:rPr lang="en-US" sz="1600" dirty="0" smtClean="0"/>
                        <a:t>Brass Meter Replacement for</a:t>
                      </a:r>
                      <a:r>
                        <a:rPr lang="en-US" sz="1600" baseline="0" dirty="0" smtClean="0"/>
                        <a:t> Lead Reduction – Convert to AMR</a:t>
                      </a:r>
                      <a:endParaRPr lang="en-US" sz="1600" dirty="0"/>
                    </a:p>
                  </a:txBody>
                  <a:tcPr/>
                </a:tc>
                <a:tc>
                  <a:txBody>
                    <a:bodyPr/>
                    <a:lstStyle/>
                    <a:p>
                      <a:r>
                        <a:rPr lang="en-US" sz="1600" dirty="0" smtClean="0"/>
                        <a:t>$350/meter</a:t>
                      </a:r>
                      <a:endParaRPr lang="en-US" sz="1600" dirty="0"/>
                    </a:p>
                  </a:txBody>
                  <a:tcPr/>
                </a:tc>
                <a:tc>
                  <a:txBody>
                    <a:bodyPr/>
                    <a:lstStyle/>
                    <a:p>
                      <a:r>
                        <a:rPr lang="en-US" sz="1600" dirty="0" smtClean="0"/>
                        <a:t>$75,600</a:t>
                      </a:r>
                      <a:endParaRPr lang="en-US" sz="1600" dirty="0"/>
                    </a:p>
                  </a:txBody>
                  <a:tcPr/>
                </a:tc>
                <a:tc>
                  <a:txBody>
                    <a:bodyPr/>
                    <a:lstStyle/>
                    <a:p>
                      <a:r>
                        <a:rPr lang="en-US" sz="1600" dirty="0" smtClean="0"/>
                        <a:t>2019-2020</a:t>
                      </a:r>
                      <a:endParaRPr lang="en-US" sz="1600" dirty="0"/>
                    </a:p>
                  </a:txBody>
                  <a:tcPr/>
                </a:tc>
              </a:tr>
              <a:tr h="370840">
                <a:tc>
                  <a:txBody>
                    <a:bodyPr/>
                    <a:lstStyle/>
                    <a:p>
                      <a:r>
                        <a:rPr lang="en-US" sz="1600" dirty="0" smtClean="0"/>
                        <a:t>Reservoir</a:t>
                      </a:r>
                      <a:r>
                        <a:rPr lang="en-US" sz="1600" baseline="0" dirty="0" smtClean="0"/>
                        <a:t> #1 &amp; #2 Recoating &amp; Resealing</a:t>
                      </a:r>
                      <a:endParaRPr lang="en-US" sz="1600" dirty="0"/>
                    </a:p>
                  </a:txBody>
                  <a:tcPr/>
                </a:tc>
                <a:tc>
                  <a:txBody>
                    <a:bodyPr/>
                    <a:lstStyle/>
                    <a:p>
                      <a:r>
                        <a:rPr lang="en-US" sz="1600" dirty="0" smtClean="0"/>
                        <a:t>$120,00</a:t>
                      </a:r>
                      <a:r>
                        <a:rPr lang="en-US" sz="1600" baseline="0" dirty="0" smtClean="0"/>
                        <a:t>/tank</a:t>
                      </a:r>
                      <a:endParaRPr lang="en-US" sz="1600" dirty="0"/>
                    </a:p>
                  </a:txBody>
                  <a:tcPr/>
                </a:tc>
                <a:tc>
                  <a:txBody>
                    <a:bodyPr/>
                    <a:lstStyle/>
                    <a:p>
                      <a:r>
                        <a:rPr lang="en-US" sz="1600" dirty="0" smtClean="0"/>
                        <a:t>$240,000</a:t>
                      </a:r>
                      <a:endParaRPr lang="en-US" sz="1600" dirty="0"/>
                    </a:p>
                  </a:txBody>
                  <a:tcPr/>
                </a:tc>
                <a:tc>
                  <a:txBody>
                    <a:bodyPr/>
                    <a:lstStyle/>
                    <a:p>
                      <a:r>
                        <a:rPr lang="en-US" sz="1600" dirty="0" smtClean="0"/>
                        <a:t>2017</a:t>
                      </a:r>
                      <a:endParaRPr lang="en-US" sz="1600" dirty="0"/>
                    </a:p>
                  </a:txBody>
                  <a:tcPr/>
                </a:tc>
              </a:tr>
              <a:tr h="370840">
                <a:tc>
                  <a:txBody>
                    <a:bodyPr/>
                    <a:lstStyle/>
                    <a:p>
                      <a:r>
                        <a:rPr lang="en-US" sz="1600" dirty="0" smtClean="0"/>
                        <a:t>Main Replacement due to Age</a:t>
                      </a:r>
                      <a:endParaRPr lang="en-US" sz="1600" dirty="0"/>
                    </a:p>
                  </a:txBody>
                  <a:tcPr/>
                </a:tc>
                <a:tc>
                  <a:txBody>
                    <a:bodyPr/>
                    <a:lstStyle/>
                    <a:p>
                      <a:r>
                        <a:rPr lang="en-US" sz="1600" dirty="0" smtClean="0"/>
                        <a:t>$110/ft</a:t>
                      </a:r>
                      <a:endParaRPr lang="en-US" sz="1600" dirty="0"/>
                    </a:p>
                  </a:txBody>
                  <a:tcPr/>
                </a:tc>
                <a:tc>
                  <a:txBody>
                    <a:bodyPr/>
                    <a:lstStyle/>
                    <a:p>
                      <a:r>
                        <a:rPr lang="en-US" sz="1600" dirty="0" smtClean="0"/>
                        <a:t>$1,100,000</a:t>
                      </a:r>
                      <a:endParaRPr lang="en-US" sz="1600" dirty="0"/>
                    </a:p>
                  </a:txBody>
                  <a:tcPr/>
                </a:tc>
                <a:tc>
                  <a:txBody>
                    <a:bodyPr/>
                    <a:lstStyle/>
                    <a:p>
                      <a:r>
                        <a:rPr lang="en-US" sz="1600" dirty="0" smtClean="0"/>
                        <a:t>2020-2028</a:t>
                      </a:r>
                      <a:endParaRPr lang="en-US" sz="1600" dirty="0"/>
                    </a:p>
                  </a:txBody>
                  <a:tcPr/>
                </a:tc>
              </a:tr>
              <a:tr h="370840">
                <a:tc>
                  <a:txBody>
                    <a:bodyPr/>
                    <a:lstStyle/>
                    <a:p>
                      <a:r>
                        <a:rPr lang="en-US" sz="1600" dirty="0" smtClean="0"/>
                        <a:t>Well 1 Pump Replacement</a:t>
                      </a:r>
                      <a:r>
                        <a:rPr lang="en-US" sz="1600" baseline="0" dirty="0" smtClean="0"/>
                        <a:t> due to Age</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$58,400</a:t>
                      </a:r>
                      <a:endParaRPr lang="en-US" sz="1600" dirty="0"/>
                    </a:p>
                  </a:txBody>
                  <a:tcPr/>
                </a:tc>
                <a:tc>
                  <a:txBody>
                    <a:bodyPr/>
                    <a:lstStyle/>
                    <a:p>
                      <a:r>
                        <a:rPr lang="en-US" sz="1600" dirty="0" smtClean="0"/>
                        <a:t>2027</a:t>
                      </a:r>
                      <a:endParaRPr lang="en-US" sz="1600" dirty="0"/>
                    </a:p>
                  </a:txBody>
                  <a:tcPr/>
                </a:tc>
              </a:tr>
              <a:tr h="370840">
                <a:tc>
                  <a:txBody>
                    <a:bodyPr/>
                    <a:lstStyle/>
                    <a:p>
                      <a:r>
                        <a:rPr lang="en-US" sz="1600" dirty="0" smtClean="0"/>
                        <a:t>Upgrade Well</a:t>
                      </a:r>
                      <a:r>
                        <a:rPr lang="en-US" sz="1600" baseline="0" dirty="0" smtClean="0"/>
                        <a:t> 3 Pump for Capacity</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$52,400</a:t>
                      </a:r>
                      <a:endParaRPr lang="en-US" sz="1600" dirty="0"/>
                    </a:p>
                  </a:txBody>
                  <a:tcPr/>
                </a:tc>
                <a:tc>
                  <a:txBody>
                    <a:bodyPr/>
                    <a:lstStyle/>
                    <a:p>
                      <a:r>
                        <a:rPr lang="en-US" sz="1600" dirty="0" smtClean="0"/>
                        <a:t>2027</a:t>
                      </a:r>
                      <a:endParaRPr lang="en-US" sz="1600" dirty="0"/>
                    </a:p>
                  </a:txBody>
                  <a:tcPr/>
                </a:tc>
              </a:tr>
              <a:tr h="370840">
                <a:tc>
                  <a:txBody>
                    <a:bodyPr/>
                    <a:lstStyle/>
                    <a:p>
                      <a:r>
                        <a:rPr lang="en-US" sz="1600" dirty="0" smtClean="0"/>
                        <a:t>Water</a:t>
                      </a:r>
                      <a:r>
                        <a:rPr lang="en-US" sz="1600" baseline="0" dirty="0" smtClean="0"/>
                        <a:t> System Plan Update</a:t>
                      </a:r>
                      <a:endParaRPr lang="en-US" sz="1600" dirty="0"/>
                    </a:p>
                  </a:txBody>
                  <a:tcPr/>
                </a:tc>
                <a:tc>
                  <a:txBody>
                    <a:bodyPr/>
                    <a:lstStyle/>
                    <a:p>
                      <a:r>
                        <a:rPr lang="en-US" sz="1600" dirty="0" smtClean="0"/>
                        <a:t>$10,000</a:t>
                      </a:r>
                      <a:r>
                        <a:rPr lang="en-US" sz="1600" baseline="0" dirty="0" smtClean="0"/>
                        <a:t> ea</a:t>
                      </a:r>
                      <a:endParaRPr lang="en-US" sz="1600" dirty="0"/>
                    </a:p>
                  </a:txBody>
                  <a:tcPr/>
                </a:tc>
                <a:tc>
                  <a:txBody>
                    <a:bodyPr/>
                    <a:lstStyle/>
                    <a:p>
                      <a:r>
                        <a:rPr lang="en-US" sz="1600" dirty="0" smtClean="0"/>
                        <a:t>$20,000</a:t>
                      </a:r>
                      <a:endParaRPr lang="en-US" sz="1600" dirty="0"/>
                    </a:p>
                  </a:txBody>
                  <a:tcPr/>
                </a:tc>
                <a:tc>
                  <a:txBody>
                    <a:bodyPr/>
                    <a:lstStyle/>
                    <a:p>
                      <a:r>
                        <a:rPr lang="en-US" sz="1600" dirty="0" smtClean="0"/>
                        <a:t>2022, 2028</a:t>
                      </a:r>
                      <a:endParaRPr lang="en-US" sz="1600" dirty="0"/>
                    </a:p>
                  </a:txBody>
                  <a:tcPr/>
                </a:tc>
              </a:tr>
              <a:tr h="370840">
                <a:tc>
                  <a:txBody>
                    <a:bodyPr/>
                    <a:lstStyle/>
                    <a:p>
                      <a:r>
                        <a:rPr lang="en-US" sz="1600" dirty="0" smtClean="0"/>
                        <a:t>Additional Water Rights (gpm) to Meet</a:t>
                      </a:r>
                      <a:r>
                        <a:rPr lang="en-US" sz="1600" baseline="0" dirty="0" smtClean="0"/>
                        <a:t> Capacity</a:t>
                      </a:r>
                      <a:endParaRPr lang="en-US" sz="1600" dirty="0"/>
                    </a:p>
                  </a:txBody>
                  <a:tcPr/>
                </a:tc>
                <a:tc>
                  <a:txBody>
                    <a:bodyPr/>
                    <a:lstStyle/>
                    <a:p>
                      <a:r>
                        <a:rPr lang="en-US" sz="1600" dirty="0" smtClean="0"/>
                        <a:t>$40,000</a:t>
                      </a:r>
                      <a:endParaRPr lang="en-US" sz="1600" dirty="0"/>
                    </a:p>
                  </a:txBody>
                  <a:tcPr/>
                </a:tc>
                <a:tc>
                  <a:txBody>
                    <a:bodyPr/>
                    <a:lstStyle/>
                    <a:p>
                      <a:r>
                        <a:rPr lang="en-US" sz="1600" dirty="0" smtClean="0"/>
                        <a:t>$40,000</a:t>
                      </a:r>
                      <a:endParaRPr lang="en-US" sz="1600" dirty="0"/>
                    </a:p>
                  </a:txBody>
                  <a:tcPr/>
                </a:tc>
                <a:tc>
                  <a:txBody>
                    <a:bodyPr/>
                    <a:lstStyle/>
                    <a:p>
                      <a:r>
                        <a:rPr lang="en-US" sz="1600" dirty="0" smtClean="0"/>
                        <a:t>2025</a:t>
                      </a:r>
                      <a:endParaRPr lang="en-US" sz="1600" dirty="0"/>
                    </a:p>
                  </a:txBody>
                  <a:tcPr/>
                </a:tc>
              </a:tr>
              <a:tr h="370840">
                <a:tc>
                  <a:txBody>
                    <a:bodyPr/>
                    <a:lstStyle/>
                    <a:p>
                      <a:r>
                        <a:rPr lang="en-US" sz="1600" dirty="0" smtClean="0"/>
                        <a:t>35,000 Gal Reservoir for Resort</a:t>
                      </a:r>
                      <a:endParaRPr lang="en-US" sz="1600" dirty="0"/>
                    </a:p>
                  </a:txBody>
                  <a:tcPr/>
                </a:tc>
                <a:tc>
                  <a:txBody>
                    <a:bodyPr/>
                    <a:lstStyle/>
                    <a:p>
                      <a:r>
                        <a:rPr lang="en-US" sz="1600" dirty="0" smtClean="0"/>
                        <a:t>$2.00/Gal</a:t>
                      </a:r>
                      <a:endParaRPr lang="en-US" sz="1600" dirty="0"/>
                    </a:p>
                  </a:txBody>
                  <a:tcPr/>
                </a:tc>
                <a:tc>
                  <a:txBody>
                    <a:bodyPr/>
                    <a:lstStyle/>
                    <a:p>
                      <a:r>
                        <a:rPr lang="en-US" sz="1600" dirty="0" smtClean="0"/>
                        <a:t>$70,000</a:t>
                      </a:r>
                      <a:endParaRPr lang="en-US" sz="1600" dirty="0"/>
                    </a:p>
                  </a:txBody>
                  <a:tcPr/>
                </a:tc>
                <a:tc>
                  <a:txBody>
                    <a:bodyPr/>
                    <a:lstStyle/>
                    <a:p>
                      <a:r>
                        <a:rPr lang="en-US" sz="1600" dirty="0" smtClean="0"/>
                        <a:t>2023</a:t>
                      </a:r>
                      <a:endParaRPr lang="en-US" sz="1600" dirty="0"/>
                    </a:p>
                  </a:txBody>
                  <a:tcPr/>
                </a:tc>
              </a:tr>
              <a:tr h="370840">
                <a:tc>
                  <a:txBody>
                    <a:bodyPr/>
                    <a:lstStyle/>
                    <a:p>
                      <a:r>
                        <a:rPr lang="en-US" sz="1600" dirty="0" smtClean="0"/>
                        <a:t>1,235,000</a:t>
                      </a:r>
                      <a:r>
                        <a:rPr lang="en-US" sz="1600" baseline="0" dirty="0" smtClean="0"/>
                        <a:t> Gal Tank for Capacity</a:t>
                      </a:r>
                      <a:endParaRPr lang="en-US" sz="1600" dirty="0"/>
                    </a:p>
                  </a:txBody>
                  <a:tcPr/>
                </a:tc>
                <a:tc>
                  <a:txBody>
                    <a:bodyPr/>
                    <a:lstStyle/>
                    <a:p>
                      <a:r>
                        <a:rPr lang="en-US" sz="1600" dirty="0" smtClean="0"/>
                        <a:t>$2.00/Gal</a:t>
                      </a:r>
                      <a:endParaRPr lang="en-US" sz="1600" dirty="0"/>
                    </a:p>
                  </a:txBody>
                  <a:tcPr/>
                </a:tc>
                <a:tc>
                  <a:txBody>
                    <a:bodyPr/>
                    <a:lstStyle/>
                    <a:p>
                      <a:r>
                        <a:rPr lang="en-US" sz="1600" dirty="0" smtClean="0"/>
                        <a:t>$2,470,000</a:t>
                      </a:r>
                      <a:endParaRPr lang="en-US" sz="1600" dirty="0"/>
                    </a:p>
                  </a:txBody>
                  <a:tcPr/>
                </a:tc>
                <a:tc>
                  <a:txBody>
                    <a:bodyPr/>
                    <a:lstStyle/>
                    <a:p>
                      <a:r>
                        <a:rPr lang="en-US" sz="1600" dirty="0" smtClean="0"/>
                        <a:t>2028</a:t>
                      </a:r>
                      <a:endParaRPr lang="en-US" sz="1600" dirty="0"/>
                    </a:p>
                  </a:txBody>
                  <a:tcPr/>
                </a:tc>
              </a:tr>
              <a:tr h="370840">
                <a:tc>
                  <a:txBody>
                    <a:bodyPr/>
                    <a:lstStyle/>
                    <a:p>
                      <a:r>
                        <a:rPr lang="en-US" sz="1600" dirty="0" smtClean="0"/>
                        <a:t>Booster Station</a:t>
                      </a:r>
                      <a:r>
                        <a:rPr lang="en-US" sz="1600" baseline="0" dirty="0" smtClean="0"/>
                        <a:t> Upgrades for Tank</a:t>
                      </a:r>
                      <a:endParaRPr lang="en-US" sz="1600" dirty="0"/>
                    </a:p>
                  </a:txBody>
                  <a:tcPr/>
                </a:tc>
                <a:tc>
                  <a:txBody>
                    <a:bodyPr/>
                    <a:lstStyle/>
                    <a:p>
                      <a:endParaRPr lang="en-US" sz="1600" dirty="0"/>
                    </a:p>
                  </a:txBody>
                  <a:tcPr/>
                </a:tc>
                <a:tc>
                  <a:txBody>
                    <a:bodyPr/>
                    <a:lstStyle/>
                    <a:p>
                      <a:r>
                        <a:rPr lang="en-US" sz="1600" dirty="0" smtClean="0"/>
                        <a:t>$200,000</a:t>
                      </a:r>
                      <a:endParaRPr lang="en-US" sz="1600" dirty="0"/>
                    </a:p>
                  </a:txBody>
                  <a:tcPr/>
                </a:tc>
                <a:tc>
                  <a:txBody>
                    <a:bodyPr/>
                    <a:lstStyle/>
                    <a:p>
                      <a:r>
                        <a:rPr lang="en-US" sz="1600" dirty="0" smtClean="0"/>
                        <a:t>2028</a:t>
                      </a:r>
                      <a:endParaRPr lang="en-US" sz="1600" dirty="0"/>
                    </a:p>
                  </a:txBody>
                  <a:tcPr/>
                </a:tc>
              </a:tr>
              <a:tr h="370840">
                <a:tc gridSpan="4">
                  <a:txBody>
                    <a:bodyPr/>
                    <a:lstStyle/>
                    <a:p>
                      <a:r>
                        <a:rPr lang="en-US" sz="1600" dirty="0" smtClean="0"/>
                        <a:t>Continue on next</a:t>
                      </a:r>
                      <a:r>
                        <a:rPr lang="en-US" sz="1600" baseline="0" dirty="0" smtClean="0"/>
                        <a:t> page……</a:t>
                      </a:r>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dirty="0" smtClean="0">
                <a:solidFill>
                  <a:schemeClr val="bg1"/>
                </a:solidFill>
              </a:rPr>
              <a:t>Water Systems Involved</a:t>
            </a:r>
          </a:p>
        </p:txBody>
      </p:sp>
      <p:sp>
        <p:nvSpPr>
          <p:cNvPr id="7171" name="Content Placeholder 2"/>
          <p:cNvSpPr>
            <a:spLocks noGrp="1"/>
          </p:cNvSpPr>
          <p:nvPr>
            <p:ph idx="1"/>
          </p:nvPr>
        </p:nvSpPr>
        <p:spPr>
          <a:xfrm>
            <a:off x="3048000" y="1905000"/>
            <a:ext cx="2667000" cy="3017838"/>
          </a:xfrm>
        </p:spPr>
        <p:txBody>
          <a:bodyPr/>
          <a:lstStyle/>
          <a:p>
            <a:pPr eaLnBrk="1" hangingPunct="1"/>
            <a:r>
              <a:rPr lang="en-US" smtClean="0"/>
              <a:t>Union</a:t>
            </a:r>
          </a:p>
          <a:p>
            <a:pPr eaLnBrk="1" hangingPunct="1"/>
            <a:r>
              <a:rPr lang="en-US" smtClean="0"/>
              <a:t>Union Ridge</a:t>
            </a:r>
          </a:p>
          <a:p>
            <a:pPr eaLnBrk="1" hangingPunct="1"/>
            <a:r>
              <a:rPr lang="en-US" smtClean="0"/>
              <a:t>Vuecrest</a:t>
            </a:r>
          </a:p>
          <a:p>
            <a:pPr eaLnBrk="1" hangingPunct="1"/>
            <a:r>
              <a:rPr lang="en-US" smtClean="0"/>
              <a:t>Highland Park</a:t>
            </a:r>
          </a:p>
          <a:p>
            <a:pPr eaLnBrk="1" hangingPunct="1"/>
            <a:r>
              <a:rPr lang="en-US" smtClean="0"/>
              <a:t>Hood Canal</a:t>
            </a:r>
          </a:p>
          <a:p>
            <a:pPr eaLnBrk="1" hangingPunct="1"/>
            <a:r>
              <a:rPr lang="en-US" smtClean="0"/>
              <a:t>Alderbrook</a:t>
            </a:r>
          </a:p>
          <a:p>
            <a:pPr eaLnBrk="1" hangingPunct="1"/>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57200"/>
            <a:ext cx="8229600" cy="857250"/>
          </a:xfrm>
        </p:spPr>
        <p:txBody>
          <a:bodyPr/>
          <a:lstStyle/>
          <a:p>
            <a:pPr algn="ctr" eaLnBrk="1" hangingPunct="1"/>
            <a:r>
              <a:rPr lang="en-US" dirty="0" smtClean="0">
                <a:solidFill>
                  <a:schemeClr val="bg1"/>
                </a:solidFill>
              </a:rPr>
              <a:t>Alderbrook Projects</a:t>
            </a:r>
          </a:p>
        </p:txBody>
      </p:sp>
      <p:graphicFrame>
        <p:nvGraphicFramePr>
          <p:cNvPr id="5" name="Content Placeholder 4"/>
          <p:cNvGraphicFramePr>
            <a:graphicFrameLocks noGrp="1"/>
          </p:cNvGraphicFramePr>
          <p:nvPr>
            <p:ph idx="1"/>
          </p:nvPr>
        </p:nvGraphicFramePr>
        <p:xfrm>
          <a:off x="685800" y="1371600"/>
          <a:ext cx="7924800" cy="3591560"/>
        </p:xfrm>
        <a:graphic>
          <a:graphicData uri="http://schemas.openxmlformats.org/drawingml/2006/table">
            <a:tbl>
              <a:tblPr firstRow="1" bandRow="1">
                <a:tableStyleId>{5C22544A-7EE6-4342-B048-85BDC9FD1C3A}</a:tableStyleId>
              </a:tblPr>
              <a:tblGrid>
                <a:gridCol w="3276600"/>
                <a:gridCol w="1371600"/>
                <a:gridCol w="1371600"/>
                <a:gridCol w="1905000"/>
              </a:tblGrid>
              <a:tr h="370840">
                <a:tc>
                  <a:txBody>
                    <a:bodyPr/>
                    <a:lstStyle/>
                    <a:p>
                      <a:r>
                        <a:rPr lang="en-US" dirty="0" smtClean="0"/>
                        <a:t>Project</a:t>
                      </a:r>
                      <a:endParaRPr lang="en-US" dirty="0"/>
                    </a:p>
                  </a:txBody>
                  <a:tcPr/>
                </a:tc>
                <a:tc>
                  <a:txBody>
                    <a:bodyPr/>
                    <a:lstStyle/>
                    <a:p>
                      <a:r>
                        <a:rPr lang="en-US" dirty="0" smtClean="0"/>
                        <a:t>Unit</a:t>
                      </a:r>
                      <a:r>
                        <a:rPr lang="en-US" baseline="0" dirty="0" smtClean="0"/>
                        <a:t> Cost</a:t>
                      </a:r>
                      <a:endParaRPr lang="en-US" dirty="0"/>
                    </a:p>
                  </a:txBody>
                  <a:tcPr/>
                </a:tc>
                <a:tc>
                  <a:txBody>
                    <a:bodyPr/>
                    <a:lstStyle/>
                    <a:p>
                      <a:r>
                        <a:rPr lang="en-US" dirty="0" smtClean="0"/>
                        <a:t>Total Cost</a:t>
                      </a:r>
                      <a:endParaRPr lang="en-US" dirty="0"/>
                    </a:p>
                  </a:txBody>
                  <a:tcPr/>
                </a:tc>
                <a:tc>
                  <a:txBody>
                    <a:bodyPr/>
                    <a:lstStyle/>
                    <a:p>
                      <a:r>
                        <a:rPr lang="en-US" dirty="0" smtClean="0"/>
                        <a:t>Years</a:t>
                      </a:r>
                      <a:endParaRPr lang="en-US" dirty="0"/>
                    </a:p>
                  </a:txBody>
                  <a:tcPr/>
                </a:tc>
              </a:tr>
              <a:tr h="370840">
                <a:tc>
                  <a:txBody>
                    <a:bodyPr/>
                    <a:lstStyle/>
                    <a:p>
                      <a:r>
                        <a:rPr lang="en-US" sz="1600" dirty="0" smtClean="0"/>
                        <a:t>Fire Hydrant Repair</a:t>
                      </a:r>
                      <a:r>
                        <a:rPr lang="en-US" sz="1600" baseline="0" dirty="0" smtClean="0"/>
                        <a:t> &amp; Maintenance</a:t>
                      </a:r>
                      <a:endParaRPr lang="en-US" sz="1600" dirty="0"/>
                    </a:p>
                  </a:txBody>
                  <a:tcPr/>
                </a:tc>
                <a:tc>
                  <a:txBody>
                    <a:bodyPr/>
                    <a:lstStyle/>
                    <a:p>
                      <a:r>
                        <a:rPr lang="en-US" sz="1600" dirty="0" smtClean="0"/>
                        <a:t>$1,000/ea</a:t>
                      </a:r>
                      <a:endParaRPr lang="en-US" sz="1600" dirty="0"/>
                    </a:p>
                  </a:txBody>
                  <a:tcPr/>
                </a:tc>
                <a:tc>
                  <a:txBody>
                    <a:bodyPr/>
                    <a:lstStyle/>
                    <a:p>
                      <a:r>
                        <a:rPr lang="en-US" sz="1600" dirty="0" smtClean="0"/>
                        <a:t>$48,000</a:t>
                      </a:r>
                      <a:endParaRPr lang="en-US" sz="1600" dirty="0"/>
                    </a:p>
                  </a:txBody>
                  <a:tcPr/>
                </a:tc>
                <a:tc>
                  <a:txBody>
                    <a:bodyPr/>
                    <a:lstStyle/>
                    <a:p>
                      <a:r>
                        <a:rPr lang="en-US" sz="1600" dirty="0" smtClean="0"/>
                        <a:t>2020</a:t>
                      </a:r>
                      <a:endParaRPr lang="en-US" sz="1600" dirty="0"/>
                    </a:p>
                  </a:txBody>
                  <a:tcPr/>
                </a:tc>
              </a:tr>
              <a:tr h="370840">
                <a:tc>
                  <a:txBody>
                    <a:bodyPr/>
                    <a:lstStyle/>
                    <a:p>
                      <a:r>
                        <a:rPr lang="en-US" sz="1600" dirty="0" smtClean="0"/>
                        <a:t>Fire Hydrant Replacement</a:t>
                      </a:r>
                      <a:endParaRPr lang="en-US" sz="1600" dirty="0"/>
                    </a:p>
                  </a:txBody>
                  <a:tcPr/>
                </a:tc>
                <a:tc>
                  <a:txBody>
                    <a:bodyPr/>
                    <a:lstStyle/>
                    <a:p>
                      <a:r>
                        <a:rPr lang="en-US" sz="1600" dirty="0" smtClean="0"/>
                        <a:t>$6,500/ea</a:t>
                      </a:r>
                      <a:endParaRPr lang="en-US" sz="1600" dirty="0"/>
                    </a:p>
                  </a:txBody>
                  <a:tcPr/>
                </a:tc>
                <a:tc>
                  <a:txBody>
                    <a:bodyPr/>
                    <a:lstStyle/>
                    <a:p>
                      <a:r>
                        <a:rPr lang="en-US" sz="1600" dirty="0" smtClean="0"/>
                        <a:t>$32,500</a:t>
                      </a:r>
                      <a:endParaRPr lang="en-US" sz="1600" dirty="0"/>
                    </a:p>
                  </a:txBody>
                  <a:tcPr/>
                </a:tc>
                <a:tc>
                  <a:txBody>
                    <a:bodyPr/>
                    <a:lstStyle/>
                    <a:p>
                      <a:r>
                        <a:rPr lang="en-US" sz="1600" dirty="0" smtClean="0"/>
                        <a:t>2020</a:t>
                      </a:r>
                      <a:endParaRPr lang="en-US" sz="1600" dirty="0"/>
                    </a:p>
                  </a:txBody>
                  <a:tcPr/>
                </a:tc>
              </a:tr>
              <a:tr h="370840">
                <a:tc>
                  <a:txBody>
                    <a:bodyPr/>
                    <a:lstStyle/>
                    <a:p>
                      <a:r>
                        <a:rPr lang="en-US" sz="1600" dirty="0" smtClean="0"/>
                        <a:t>Separate Golf Course from Domestic Water System</a:t>
                      </a:r>
                      <a:endParaRPr lang="en-US" sz="1600" dirty="0"/>
                    </a:p>
                  </a:txBody>
                  <a:tcPr/>
                </a:tc>
                <a:tc>
                  <a:txBody>
                    <a:bodyPr/>
                    <a:lstStyle/>
                    <a:p>
                      <a:endParaRPr lang="en-US" sz="1600" dirty="0"/>
                    </a:p>
                  </a:txBody>
                  <a:tcPr/>
                </a:tc>
                <a:tc>
                  <a:txBody>
                    <a:bodyPr/>
                    <a:lstStyle/>
                    <a:p>
                      <a:r>
                        <a:rPr lang="en-US" sz="1600" dirty="0" smtClean="0"/>
                        <a:t>$500,000</a:t>
                      </a:r>
                      <a:endParaRPr lang="en-US" sz="1600" dirty="0"/>
                    </a:p>
                  </a:txBody>
                  <a:tcPr/>
                </a:tc>
                <a:tc>
                  <a:txBody>
                    <a:bodyPr/>
                    <a:lstStyle/>
                    <a:p>
                      <a:r>
                        <a:rPr lang="en-US" sz="1600" dirty="0" smtClean="0"/>
                        <a:t>2024</a:t>
                      </a:r>
                      <a:endParaRPr lang="en-US" sz="1600" dirty="0"/>
                    </a:p>
                  </a:txBody>
                  <a:tcPr/>
                </a:tc>
              </a:tr>
              <a:tr h="370840">
                <a:tc>
                  <a:txBody>
                    <a:bodyPr/>
                    <a:lstStyle/>
                    <a:p>
                      <a:r>
                        <a:rPr lang="en-US" sz="1600" dirty="0" smtClean="0"/>
                        <a:t>Main Line PRV Replacements</a:t>
                      </a:r>
                      <a:endParaRPr lang="en-US" sz="1600" dirty="0"/>
                    </a:p>
                  </a:txBody>
                  <a:tcPr/>
                </a:tc>
                <a:tc>
                  <a:txBody>
                    <a:bodyPr/>
                    <a:lstStyle/>
                    <a:p>
                      <a:r>
                        <a:rPr lang="en-US" sz="1600" dirty="0" smtClean="0"/>
                        <a:t>$500/ea</a:t>
                      </a:r>
                      <a:endParaRPr lang="en-US" sz="1600" dirty="0"/>
                    </a:p>
                  </a:txBody>
                  <a:tcPr/>
                </a:tc>
                <a:tc>
                  <a:txBody>
                    <a:bodyPr/>
                    <a:lstStyle/>
                    <a:p>
                      <a:r>
                        <a:rPr lang="en-US" sz="1600" dirty="0" smtClean="0"/>
                        <a:t>$6,000</a:t>
                      </a:r>
                      <a:endParaRPr lang="en-US" sz="1600" dirty="0"/>
                    </a:p>
                  </a:txBody>
                  <a:tcPr/>
                </a:tc>
                <a:tc>
                  <a:txBody>
                    <a:bodyPr/>
                    <a:lstStyle/>
                    <a:p>
                      <a:r>
                        <a:rPr lang="en-US" sz="1600" dirty="0" smtClean="0"/>
                        <a:t>2024</a:t>
                      </a:r>
                      <a:endParaRPr lang="en-US" sz="1600" dirty="0"/>
                    </a:p>
                  </a:txBody>
                  <a:tcPr/>
                </a:tc>
              </a:tr>
              <a:tr h="370840">
                <a:tc>
                  <a:txBody>
                    <a:bodyPr/>
                    <a:lstStyle/>
                    <a:p>
                      <a:r>
                        <a:rPr lang="en-US" sz="1600" dirty="0" smtClean="0"/>
                        <a:t>Repaint</a:t>
                      </a:r>
                      <a:r>
                        <a:rPr lang="en-US" sz="1600" baseline="0" dirty="0" smtClean="0"/>
                        <a:t> Wood on Well Houses and Booster Stations</a:t>
                      </a:r>
                      <a:endParaRPr lang="en-US" sz="1600" dirty="0"/>
                    </a:p>
                  </a:txBody>
                  <a:tcPr/>
                </a:tc>
                <a:tc>
                  <a:txBody>
                    <a:bodyPr/>
                    <a:lstStyle/>
                    <a:p>
                      <a:endParaRPr lang="en-US" sz="1600" dirty="0"/>
                    </a:p>
                  </a:txBody>
                  <a:tcPr/>
                </a:tc>
                <a:tc>
                  <a:txBody>
                    <a:bodyPr/>
                    <a:lstStyle/>
                    <a:p>
                      <a:r>
                        <a:rPr lang="en-US" sz="1600" dirty="0" smtClean="0"/>
                        <a:t>$2,500</a:t>
                      </a:r>
                      <a:endParaRPr lang="en-US" sz="1600" dirty="0"/>
                    </a:p>
                  </a:txBody>
                  <a:tcPr/>
                </a:tc>
                <a:tc>
                  <a:txBody>
                    <a:bodyPr/>
                    <a:lstStyle/>
                    <a:p>
                      <a:r>
                        <a:rPr lang="en-US" sz="1600" dirty="0" smtClean="0"/>
                        <a:t>2017</a:t>
                      </a:r>
                      <a:endParaRPr lang="en-US" sz="1600" dirty="0"/>
                    </a:p>
                  </a:txBody>
                  <a:tcPr/>
                </a:tc>
              </a:tr>
              <a:tr h="370840">
                <a:tc>
                  <a:txBody>
                    <a:bodyPr/>
                    <a:lstStyle/>
                    <a:p>
                      <a:r>
                        <a:rPr lang="en-US" sz="1600" dirty="0" smtClean="0"/>
                        <a:t>Reservoir Inspections</a:t>
                      </a:r>
                      <a:r>
                        <a:rPr lang="en-US" sz="1600" baseline="0" dirty="0" smtClean="0"/>
                        <a:t> &amp; Cleanings</a:t>
                      </a:r>
                      <a:endParaRPr lang="en-US" sz="1600" dirty="0"/>
                    </a:p>
                  </a:txBody>
                  <a:tcPr/>
                </a:tc>
                <a:tc>
                  <a:txBody>
                    <a:bodyPr/>
                    <a:lstStyle/>
                    <a:p>
                      <a:endParaRPr lang="en-US" sz="1600" dirty="0"/>
                    </a:p>
                  </a:txBody>
                  <a:tcPr/>
                </a:tc>
                <a:tc>
                  <a:txBody>
                    <a:bodyPr/>
                    <a:lstStyle/>
                    <a:p>
                      <a:r>
                        <a:rPr lang="en-US" sz="1600" dirty="0" smtClean="0"/>
                        <a:t>$15,150</a:t>
                      </a:r>
                      <a:endParaRPr lang="en-US" sz="1600" dirty="0"/>
                    </a:p>
                  </a:txBody>
                  <a:tcPr/>
                </a:tc>
                <a:tc>
                  <a:txBody>
                    <a:bodyPr/>
                    <a:lstStyle/>
                    <a:p>
                      <a:r>
                        <a:rPr lang="en-US" sz="1600" dirty="0" smtClean="0"/>
                        <a:t>2020, 2024, 2028</a:t>
                      </a:r>
                      <a:endParaRPr lang="en-US" sz="1600" dirty="0"/>
                    </a:p>
                  </a:txBody>
                  <a:tcPr/>
                </a:tc>
              </a:tr>
              <a:tr h="370840">
                <a:tc>
                  <a:txBody>
                    <a:bodyPr/>
                    <a:lstStyle/>
                    <a:p>
                      <a:pPr algn="r"/>
                      <a:r>
                        <a:rPr lang="en-US" sz="1600" b="1" dirty="0" smtClean="0"/>
                        <a:t>Total Alderbrook 11-Yr CIP</a:t>
                      </a:r>
                      <a:endParaRPr lang="en-US" sz="1600" b="1" dirty="0"/>
                    </a:p>
                  </a:txBody>
                  <a:tcPr/>
                </a:tc>
                <a:tc>
                  <a:txBody>
                    <a:bodyPr/>
                    <a:lstStyle/>
                    <a:p>
                      <a:endParaRPr lang="en-US" sz="1600" dirty="0"/>
                    </a:p>
                  </a:txBody>
                  <a:tcPr/>
                </a:tc>
                <a:tc>
                  <a:txBody>
                    <a:bodyPr/>
                    <a:lstStyle/>
                    <a:p>
                      <a:r>
                        <a:rPr lang="en-US" sz="1600" b="1" dirty="0" smtClean="0"/>
                        <a:t>$4,930,550</a:t>
                      </a:r>
                      <a:endParaRPr lang="en-US" sz="1600" b="1" dirty="0"/>
                    </a:p>
                  </a:txBody>
                  <a:tcPr/>
                </a:tc>
                <a:tc>
                  <a:txBody>
                    <a:bodyPr/>
                    <a:lstStyle/>
                    <a:p>
                      <a:r>
                        <a:rPr lang="en-US" sz="1600" b="1" dirty="0" smtClean="0"/>
                        <a:t>(390 connections)</a:t>
                      </a:r>
                      <a:endParaRPr lang="en-US" sz="1600" b="1"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838200"/>
            <a:ext cx="8229600" cy="857250"/>
          </a:xfrm>
        </p:spPr>
        <p:txBody>
          <a:bodyPr/>
          <a:lstStyle/>
          <a:p>
            <a:pPr algn="ctr" eaLnBrk="1" hangingPunct="1"/>
            <a:r>
              <a:rPr lang="en-US" dirty="0" smtClean="0">
                <a:solidFill>
                  <a:schemeClr val="bg1"/>
                </a:solidFill>
              </a:rPr>
              <a:t>Union Area Individual Projects</a:t>
            </a:r>
          </a:p>
        </p:txBody>
      </p:sp>
      <p:graphicFrame>
        <p:nvGraphicFramePr>
          <p:cNvPr id="5" name="Content Placeholder 4"/>
          <p:cNvGraphicFramePr>
            <a:graphicFrameLocks noGrp="1"/>
          </p:cNvGraphicFramePr>
          <p:nvPr>
            <p:ph idx="1"/>
          </p:nvPr>
        </p:nvGraphicFramePr>
        <p:xfrm>
          <a:off x="838200" y="1828800"/>
          <a:ext cx="7625578" cy="3876040"/>
        </p:xfrm>
        <a:graphic>
          <a:graphicData uri="http://schemas.openxmlformats.org/drawingml/2006/table">
            <a:tbl>
              <a:tblPr firstRow="1" bandRow="1">
                <a:tableStyleId>{5C22544A-7EE6-4342-B048-85BDC9FD1C3A}</a:tableStyleId>
              </a:tblPr>
              <a:tblGrid>
                <a:gridCol w="1981835"/>
                <a:gridCol w="2074291"/>
                <a:gridCol w="1784726"/>
                <a:gridCol w="1784726"/>
              </a:tblGrid>
              <a:tr h="370840">
                <a:tc>
                  <a:txBody>
                    <a:bodyPr/>
                    <a:lstStyle/>
                    <a:p>
                      <a:pPr algn="ctr"/>
                      <a:r>
                        <a:rPr lang="en-US" sz="1800" dirty="0" smtClean="0"/>
                        <a:t>Water</a:t>
                      </a:r>
                      <a:r>
                        <a:rPr lang="en-US" sz="1800" baseline="0" dirty="0" smtClean="0"/>
                        <a:t> </a:t>
                      </a:r>
                    </a:p>
                    <a:p>
                      <a:pPr algn="ctr"/>
                      <a:r>
                        <a:rPr lang="en-US" sz="1800" baseline="0" dirty="0" smtClean="0"/>
                        <a:t>System</a:t>
                      </a:r>
                      <a:endParaRPr lang="en-US" sz="1800" dirty="0"/>
                    </a:p>
                  </a:txBody>
                  <a:tcPr/>
                </a:tc>
                <a:tc>
                  <a:txBody>
                    <a:bodyPr/>
                    <a:lstStyle/>
                    <a:p>
                      <a:pPr algn="ctr"/>
                      <a:r>
                        <a:rPr lang="en-US" sz="1800" dirty="0" smtClean="0"/>
                        <a:t>Total 11-Year</a:t>
                      </a:r>
                      <a:r>
                        <a:rPr lang="en-US" sz="1800" baseline="0" dirty="0" smtClean="0"/>
                        <a:t> </a:t>
                      </a:r>
                    </a:p>
                    <a:p>
                      <a:pPr algn="ctr"/>
                      <a:r>
                        <a:rPr lang="en-US" sz="1800" dirty="0" smtClean="0"/>
                        <a:t>Cost</a:t>
                      </a:r>
                      <a:endParaRPr lang="en-US" sz="1800" dirty="0"/>
                    </a:p>
                  </a:txBody>
                  <a:tcPr/>
                </a:tc>
                <a:tc>
                  <a:txBody>
                    <a:bodyPr/>
                    <a:lstStyle/>
                    <a:p>
                      <a:pPr algn="ctr"/>
                      <a:r>
                        <a:rPr lang="en-US" sz="1800" dirty="0" smtClean="0"/>
                        <a:t>Current</a:t>
                      </a:r>
                      <a:r>
                        <a:rPr lang="en-US" sz="1800" baseline="0" dirty="0" smtClean="0"/>
                        <a:t> Active </a:t>
                      </a:r>
                    </a:p>
                    <a:p>
                      <a:pPr algn="ctr"/>
                      <a:r>
                        <a:rPr lang="en-US" sz="1800" baseline="0" dirty="0" smtClean="0"/>
                        <a:t>Connections</a:t>
                      </a:r>
                      <a:endParaRPr lang="en-US" sz="1800" dirty="0"/>
                    </a:p>
                  </a:txBody>
                  <a:tcPr/>
                </a:tc>
                <a:tc>
                  <a:txBody>
                    <a:bodyPr/>
                    <a:lstStyle/>
                    <a:p>
                      <a:pPr algn="ctr"/>
                      <a:r>
                        <a:rPr lang="en-US" sz="1800" dirty="0" smtClean="0"/>
                        <a:t>$/Connect</a:t>
                      </a:r>
                      <a:endParaRPr lang="en-US" sz="1800" dirty="0"/>
                    </a:p>
                  </a:txBody>
                  <a:tcPr/>
                </a:tc>
              </a:tr>
              <a:tr h="370840">
                <a:tc>
                  <a:txBody>
                    <a:bodyPr/>
                    <a:lstStyle/>
                    <a:p>
                      <a:r>
                        <a:rPr lang="en-US" sz="1800" dirty="0" smtClean="0"/>
                        <a:t>Highland Park</a:t>
                      </a:r>
                      <a:endParaRPr lang="en-US" sz="1800" dirty="0"/>
                    </a:p>
                  </a:txBody>
                  <a:tcPr/>
                </a:tc>
                <a:tc>
                  <a:txBody>
                    <a:bodyPr/>
                    <a:lstStyle/>
                    <a:p>
                      <a:pPr algn="ctr"/>
                      <a:r>
                        <a:rPr lang="en-US" sz="1800" dirty="0" smtClean="0"/>
                        <a:t>$1,123,190</a:t>
                      </a:r>
                      <a:endParaRPr lang="en-US" sz="1800" dirty="0"/>
                    </a:p>
                  </a:txBody>
                  <a:tcPr/>
                </a:tc>
                <a:tc>
                  <a:txBody>
                    <a:bodyPr/>
                    <a:lstStyle/>
                    <a:p>
                      <a:pPr algn="ctr"/>
                      <a:r>
                        <a:rPr lang="en-US" sz="1800" dirty="0" smtClean="0"/>
                        <a:t>69</a:t>
                      </a:r>
                      <a:endParaRPr lang="en-US" sz="1800" dirty="0"/>
                    </a:p>
                  </a:txBody>
                  <a:tcPr/>
                </a:tc>
                <a:tc>
                  <a:txBody>
                    <a:bodyPr/>
                    <a:lstStyle/>
                    <a:p>
                      <a:pPr algn="ctr"/>
                      <a:r>
                        <a:rPr lang="en-US" sz="1800" dirty="0" smtClean="0"/>
                        <a:t>$16,278</a:t>
                      </a:r>
                      <a:endParaRPr lang="en-US" sz="1800" dirty="0"/>
                    </a:p>
                  </a:txBody>
                  <a:tcPr/>
                </a:tc>
              </a:tr>
              <a:tr h="370840">
                <a:tc>
                  <a:txBody>
                    <a:bodyPr/>
                    <a:lstStyle/>
                    <a:p>
                      <a:r>
                        <a:rPr lang="en-US" sz="1800" dirty="0" smtClean="0"/>
                        <a:t>Hood Canal</a:t>
                      </a:r>
                      <a:endParaRPr lang="en-US" sz="1800" dirty="0"/>
                    </a:p>
                  </a:txBody>
                  <a:tcPr/>
                </a:tc>
                <a:tc>
                  <a:txBody>
                    <a:bodyPr/>
                    <a:lstStyle/>
                    <a:p>
                      <a:pPr algn="ctr"/>
                      <a:r>
                        <a:rPr lang="en-US" sz="1800" dirty="0" smtClean="0"/>
                        <a:t>$995,800</a:t>
                      </a:r>
                      <a:endParaRPr lang="en-US" sz="1800" dirty="0"/>
                    </a:p>
                  </a:txBody>
                  <a:tcPr/>
                </a:tc>
                <a:tc>
                  <a:txBody>
                    <a:bodyPr/>
                    <a:lstStyle/>
                    <a:p>
                      <a:pPr algn="ctr"/>
                      <a:r>
                        <a:rPr lang="en-US" sz="1800" dirty="0" smtClean="0"/>
                        <a:t>123</a:t>
                      </a:r>
                      <a:endParaRPr lang="en-US" sz="1800" dirty="0"/>
                    </a:p>
                  </a:txBody>
                  <a:tcPr/>
                </a:tc>
                <a:tc>
                  <a:txBody>
                    <a:bodyPr/>
                    <a:lstStyle/>
                    <a:p>
                      <a:pPr algn="ctr"/>
                      <a:r>
                        <a:rPr lang="en-US" sz="1800" dirty="0" smtClean="0"/>
                        <a:t>$8,096</a:t>
                      </a:r>
                      <a:endParaRPr lang="en-US" sz="1800" dirty="0"/>
                    </a:p>
                  </a:txBody>
                  <a:tcPr/>
                </a:tc>
              </a:tr>
              <a:tr h="370840">
                <a:tc>
                  <a:txBody>
                    <a:bodyPr/>
                    <a:lstStyle/>
                    <a:p>
                      <a:r>
                        <a:rPr lang="en-US" sz="1800" dirty="0" smtClean="0"/>
                        <a:t>Union</a:t>
                      </a:r>
                      <a:endParaRPr lang="en-US" sz="1800" dirty="0"/>
                    </a:p>
                  </a:txBody>
                  <a:tcPr/>
                </a:tc>
                <a:tc>
                  <a:txBody>
                    <a:bodyPr/>
                    <a:lstStyle/>
                    <a:p>
                      <a:pPr algn="ctr"/>
                      <a:r>
                        <a:rPr lang="en-US" sz="1800" dirty="0" smtClean="0"/>
                        <a:t>$1,112,536</a:t>
                      </a:r>
                      <a:endParaRPr lang="en-US" sz="1800" dirty="0"/>
                    </a:p>
                  </a:txBody>
                  <a:tcPr/>
                </a:tc>
                <a:tc>
                  <a:txBody>
                    <a:bodyPr/>
                    <a:lstStyle/>
                    <a:p>
                      <a:pPr algn="ctr"/>
                      <a:r>
                        <a:rPr lang="en-US" sz="1800" dirty="0" smtClean="0"/>
                        <a:t>215</a:t>
                      </a:r>
                      <a:endParaRPr lang="en-US" sz="1800" dirty="0"/>
                    </a:p>
                  </a:txBody>
                  <a:tcPr/>
                </a:tc>
                <a:tc>
                  <a:txBody>
                    <a:bodyPr/>
                    <a:lstStyle/>
                    <a:p>
                      <a:pPr algn="ctr"/>
                      <a:r>
                        <a:rPr lang="en-US" sz="1800" dirty="0" smtClean="0"/>
                        <a:t>$5,175</a:t>
                      </a:r>
                      <a:endParaRPr lang="en-US" sz="1800" dirty="0"/>
                    </a:p>
                  </a:txBody>
                  <a:tcPr/>
                </a:tc>
              </a:tr>
              <a:tr h="370840">
                <a:tc>
                  <a:txBody>
                    <a:bodyPr/>
                    <a:lstStyle/>
                    <a:p>
                      <a:r>
                        <a:rPr lang="en-US" sz="1800" dirty="0" smtClean="0"/>
                        <a:t>Union Ridge</a:t>
                      </a:r>
                      <a:endParaRPr lang="en-US" sz="1800" dirty="0"/>
                    </a:p>
                  </a:txBody>
                  <a:tcPr/>
                </a:tc>
                <a:tc>
                  <a:txBody>
                    <a:bodyPr/>
                    <a:lstStyle/>
                    <a:p>
                      <a:pPr algn="ctr"/>
                      <a:r>
                        <a:rPr lang="en-US" sz="1800" dirty="0" smtClean="0"/>
                        <a:t>$301,340</a:t>
                      </a:r>
                      <a:endParaRPr lang="en-US" sz="1800" dirty="0"/>
                    </a:p>
                  </a:txBody>
                  <a:tcPr/>
                </a:tc>
                <a:tc>
                  <a:txBody>
                    <a:bodyPr/>
                    <a:lstStyle/>
                    <a:p>
                      <a:pPr algn="ctr"/>
                      <a:r>
                        <a:rPr lang="en-US" sz="1800" dirty="0" smtClean="0"/>
                        <a:t>33</a:t>
                      </a:r>
                      <a:endParaRPr lang="en-US" sz="1800" dirty="0"/>
                    </a:p>
                  </a:txBody>
                  <a:tcPr/>
                </a:tc>
                <a:tc>
                  <a:txBody>
                    <a:bodyPr/>
                    <a:lstStyle/>
                    <a:p>
                      <a:pPr algn="ctr"/>
                      <a:r>
                        <a:rPr lang="en-US" sz="1800" dirty="0" smtClean="0"/>
                        <a:t>$9,132</a:t>
                      </a:r>
                      <a:endParaRPr lang="en-US" sz="1800" dirty="0"/>
                    </a:p>
                  </a:txBody>
                  <a:tcPr/>
                </a:tc>
              </a:tr>
              <a:tr h="370840">
                <a:tc>
                  <a:txBody>
                    <a:bodyPr/>
                    <a:lstStyle/>
                    <a:p>
                      <a:r>
                        <a:rPr lang="en-US" sz="1800" dirty="0" smtClean="0"/>
                        <a:t>Vuecrest</a:t>
                      </a:r>
                      <a:endParaRPr lang="en-US" sz="1800" dirty="0"/>
                    </a:p>
                  </a:txBody>
                  <a:tcPr/>
                </a:tc>
                <a:tc>
                  <a:txBody>
                    <a:bodyPr/>
                    <a:lstStyle/>
                    <a:p>
                      <a:pPr algn="ctr"/>
                      <a:r>
                        <a:rPr lang="en-US" sz="1800" dirty="0" smtClean="0"/>
                        <a:t>$284,600</a:t>
                      </a:r>
                      <a:endParaRPr lang="en-US" sz="1800" dirty="0"/>
                    </a:p>
                  </a:txBody>
                  <a:tcPr/>
                </a:tc>
                <a:tc>
                  <a:txBody>
                    <a:bodyPr/>
                    <a:lstStyle/>
                    <a:p>
                      <a:pPr algn="ctr"/>
                      <a:r>
                        <a:rPr lang="en-US" sz="1800" dirty="0" smtClean="0"/>
                        <a:t>29</a:t>
                      </a:r>
                      <a:endParaRPr lang="en-US" sz="1800" dirty="0"/>
                    </a:p>
                  </a:txBody>
                  <a:tcPr/>
                </a:tc>
                <a:tc>
                  <a:txBody>
                    <a:bodyPr/>
                    <a:lstStyle/>
                    <a:p>
                      <a:pPr algn="ctr"/>
                      <a:r>
                        <a:rPr lang="en-US" sz="1800" dirty="0" smtClean="0"/>
                        <a:t>$9,814</a:t>
                      </a:r>
                      <a:endParaRPr lang="en-US" sz="1800" dirty="0"/>
                    </a:p>
                  </a:txBody>
                  <a:tcPr/>
                </a:tc>
              </a:tr>
              <a:tr h="370840">
                <a:tc>
                  <a:txBody>
                    <a:bodyPr/>
                    <a:lstStyle/>
                    <a:p>
                      <a:r>
                        <a:rPr lang="en-US" sz="1800" dirty="0" smtClean="0"/>
                        <a:t>Alderbrook</a:t>
                      </a:r>
                      <a:endParaRPr lang="en-US" sz="1800" dirty="0"/>
                    </a:p>
                  </a:txBody>
                  <a:tcPr/>
                </a:tc>
                <a:tc>
                  <a:txBody>
                    <a:bodyPr/>
                    <a:lstStyle/>
                    <a:p>
                      <a:pPr algn="ctr"/>
                      <a:r>
                        <a:rPr lang="en-US" sz="1800" dirty="0" smtClean="0"/>
                        <a:t>$4,930,550</a:t>
                      </a:r>
                      <a:endParaRPr lang="en-US" sz="1800" dirty="0"/>
                    </a:p>
                  </a:txBody>
                  <a:tcPr/>
                </a:tc>
                <a:tc>
                  <a:txBody>
                    <a:bodyPr/>
                    <a:lstStyle/>
                    <a:p>
                      <a:pPr algn="ctr"/>
                      <a:r>
                        <a:rPr lang="en-US" sz="1800" dirty="0" smtClean="0"/>
                        <a:t>390</a:t>
                      </a:r>
                      <a:endParaRPr lang="en-US" sz="1800" dirty="0"/>
                    </a:p>
                  </a:txBody>
                  <a:tcPr/>
                </a:tc>
                <a:tc>
                  <a:txBody>
                    <a:bodyPr/>
                    <a:lstStyle/>
                    <a:p>
                      <a:pPr algn="ctr"/>
                      <a:r>
                        <a:rPr lang="en-US" sz="1800" dirty="0" smtClean="0"/>
                        <a:t>$12,642</a:t>
                      </a:r>
                      <a:endParaRPr lang="en-US" sz="1800" dirty="0"/>
                    </a:p>
                  </a:txBody>
                  <a:tcPr/>
                </a:tc>
              </a:tr>
              <a:tr h="370840">
                <a:tc>
                  <a:txBody>
                    <a:bodyPr/>
                    <a:lstStyle/>
                    <a:p>
                      <a:pPr algn="r"/>
                      <a:r>
                        <a:rPr lang="en-US" sz="1800" b="1" dirty="0" smtClean="0"/>
                        <a:t>Total 11-Year CIP</a:t>
                      </a:r>
                      <a:endParaRPr lang="en-US" sz="1800" b="1" dirty="0"/>
                    </a:p>
                  </a:txBody>
                  <a:tcPr/>
                </a:tc>
                <a:tc>
                  <a:txBody>
                    <a:bodyPr/>
                    <a:lstStyle/>
                    <a:p>
                      <a:pPr algn="ctr"/>
                      <a:r>
                        <a:rPr lang="en-US" sz="1800" b="1" dirty="0" smtClean="0"/>
                        <a:t>$8,748,016</a:t>
                      </a:r>
                      <a:endParaRPr lang="en-US" sz="1800" b="1" dirty="0"/>
                    </a:p>
                  </a:txBody>
                  <a:tcPr/>
                </a:tc>
                <a:tc>
                  <a:txBody>
                    <a:bodyPr/>
                    <a:lstStyle/>
                    <a:p>
                      <a:pPr algn="ctr"/>
                      <a:r>
                        <a:rPr lang="en-US" sz="1800" b="1" dirty="0" smtClean="0"/>
                        <a:t>859</a:t>
                      </a:r>
                      <a:endParaRPr lang="en-US" sz="1800" b="1" dirty="0"/>
                    </a:p>
                  </a:txBody>
                  <a:tcPr/>
                </a:tc>
                <a:tc>
                  <a:txBody>
                    <a:bodyPr/>
                    <a:lstStyle/>
                    <a:p>
                      <a:pPr algn="ctr"/>
                      <a:endParaRPr lang="en-US" sz="1800" b="1" dirty="0"/>
                    </a:p>
                  </a:txBody>
                  <a:tcPr/>
                </a:tc>
              </a:tr>
              <a:tr h="370840">
                <a:tc gridSpan="4">
                  <a:txBody>
                    <a:bodyPr/>
                    <a:lstStyle/>
                    <a:p>
                      <a:pPr algn="r"/>
                      <a:r>
                        <a:rPr lang="en-US" sz="1800" b="1" dirty="0" smtClean="0"/>
                        <a:t>Average Cost Per Connect = $10,189</a:t>
                      </a:r>
                    </a:p>
                    <a:p>
                      <a:pPr algn="r"/>
                      <a:r>
                        <a:rPr lang="en-US" sz="1800" b="0" dirty="0" smtClean="0"/>
                        <a:t>($8,748,016 / 859 = $10,184 per connect)</a:t>
                      </a:r>
                      <a:endParaRPr lang="en-US" sz="1800" b="0" dirty="0"/>
                    </a:p>
                  </a:txBody>
                  <a:tcPr/>
                </a:tc>
                <a:tc hMerge="1">
                  <a:txBody>
                    <a:bodyPr/>
                    <a:lstStyle/>
                    <a:p>
                      <a:pPr algn="ctr"/>
                      <a:endParaRPr lang="en-US" sz="1800" b="1" dirty="0"/>
                    </a:p>
                  </a:txBody>
                  <a:tcPr/>
                </a:tc>
                <a:tc hMerge="1">
                  <a:txBody>
                    <a:bodyPr/>
                    <a:lstStyle/>
                    <a:p>
                      <a:pPr algn="ctr"/>
                      <a:endParaRPr lang="en-US" sz="1800" b="1" dirty="0"/>
                    </a:p>
                  </a:txBody>
                  <a:tcPr/>
                </a:tc>
                <a:tc hMerge="1">
                  <a:txBody>
                    <a:bodyPr/>
                    <a:lstStyle/>
                    <a:p>
                      <a:pPr algn="ctr"/>
                      <a:endParaRPr lang="en-US" sz="1800" b="1"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RW CONSOLIDATION MAP.jpg"/>
          <p:cNvPicPr>
            <a:picLocks noChangeAspect="1"/>
          </p:cNvPicPr>
          <p:nvPr/>
        </p:nvPicPr>
        <p:blipFill>
          <a:blip r:embed="rId3" cstate="print"/>
          <a:srcRect l="3333" t="3636" r="1667" b="2348"/>
          <a:stretch>
            <a:fillRect/>
          </a:stretch>
        </p:blipFill>
        <p:spPr>
          <a:xfrm>
            <a:off x="-1" y="990600"/>
            <a:ext cx="9162789" cy="5867400"/>
          </a:xfrm>
          <a:prstGeom prst="rect">
            <a:avLst/>
          </a:prstGeom>
        </p:spPr>
      </p:pic>
      <p:sp>
        <p:nvSpPr>
          <p:cNvPr id="3" name="Title 1"/>
          <p:cNvSpPr>
            <a:spLocks noGrp="1"/>
          </p:cNvSpPr>
          <p:nvPr>
            <p:ph type="title"/>
          </p:nvPr>
        </p:nvSpPr>
        <p:spPr>
          <a:xfrm>
            <a:off x="533400" y="0"/>
            <a:ext cx="8229600" cy="857250"/>
          </a:xfrm>
        </p:spPr>
        <p:txBody>
          <a:bodyPr/>
          <a:lstStyle/>
          <a:p>
            <a:pPr algn="ctr" eaLnBrk="1" hangingPunct="1"/>
            <a:r>
              <a:rPr lang="en-US" dirty="0" smtClean="0">
                <a:solidFill>
                  <a:schemeClr val="bg1"/>
                </a:solidFill>
              </a:rPr>
              <a:t>Proposed Consolidated Projects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W PRESSURE ZONE SCHEMATIC.jpg"/>
          <p:cNvPicPr>
            <a:picLocks noChangeAspect="1"/>
          </p:cNvPicPr>
          <p:nvPr/>
        </p:nvPicPr>
        <p:blipFill>
          <a:blip r:embed="rId3" cstate="print"/>
          <a:srcRect l="5833" t="3636" r="2500" b="3636"/>
          <a:stretch>
            <a:fillRect/>
          </a:stretch>
        </p:blipFill>
        <p:spPr>
          <a:xfrm>
            <a:off x="0" y="872836"/>
            <a:ext cx="9144000" cy="5985164"/>
          </a:xfrm>
          <a:prstGeom prst="rect">
            <a:avLst/>
          </a:prstGeom>
        </p:spPr>
      </p:pic>
      <p:sp>
        <p:nvSpPr>
          <p:cNvPr id="3" name="Title 1"/>
          <p:cNvSpPr txBox="1">
            <a:spLocks/>
          </p:cNvSpPr>
          <p:nvPr/>
        </p:nvSpPr>
        <p:spPr>
          <a:xfrm>
            <a:off x="457200" y="0"/>
            <a:ext cx="8229600" cy="8572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chemeClr val="bg1"/>
                </a:solidFill>
                <a:effectLst/>
                <a:uLnTx/>
                <a:uFillTx/>
                <a:latin typeface="+mj-lt"/>
                <a:ea typeface="+mj-ea"/>
                <a:cs typeface="+mj-cs"/>
              </a:rPr>
              <a:t>Consolidated Pressure Zones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W CIP.jpg"/>
          <p:cNvPicPr>
            <a:picLocks noChangeAspect="1"/>
          </p:cNvPicPr>
          <p:nvPr/>
        </p:nvPicPr>
        <p:blipFill>
          <a:blip r:embed="rId3" cstate="print"/>
          <a:srcRect l="8333" t="5152" r="2500" b="2121"/>
          <a:stretch>
            <a:fillRect/>
          </a:stretch>
        </p:blipFill>
        <p:spPr>
          <a:xfrm>
            <a:off x="0" y="0"/>
            <a:ext cx="9144000" cy="6152972"/>
          </a:xfrm>
          <a:prstGeom prst="rect">
            <a:avLst/>
          </a:prstGeom>
        </p:spPr>
      </p:pic>
      <p:sp>
        <p:nvSpPr>
          <p:cNvPr id="3" name="TextBox 2"/>
          <p:cNvSpPr txBox="1"/>
          <p:nvPr/>
        </p:nvSpPr>
        <p:spPr>
          <a:xfrm>
            <a:off x="228600" y="6096000"/>
            <a:ext cx="8763000" cy="646331"/>
          </a:xfrm>
          <a:prstGeom prst="rect">
            <a:avLst/>
          </a:prstGeom>
          <a:noFill/>
        </p:spPr>
        <p:txBody>
          <a:bodyPr wrap="square" rtlCol="0">
            <a:spAutoFit/>
          </a:bodyPr>
          <a:lstStyle/>
          <a:p>
            <a:r>
              <a:rPr lang="en-US" dirty="0" smtClean="0"/>
              <a:t>All proposed Capital Improvement Projects over the next 10 years and some stretch into 20 years.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71550"/>
          </a:xfrm>
        </p:spPr>
        <p:txBody>
          <a:bodyPr/>
          <a:lstStyle/>
          <a:p>
            <a:pPr algn="ctr"/>
            <a:r>
              <a:rPr lang="en-US" dirty="0" smtClean="0">
                <a:solidFill>
                  <a:schemeClr val="bg1"/>
                </a:solidFill>
              </a:rPr>
              <a:t>Proposed Project Phasing</a:t>
            </a:r>
            <a:endParaRPr lang="en-US" dirty="0">
              <a:solidFill>
                <a:schemeClr val="bg1"/>
              </a:solidFill>
            </a:endParaRPr>
          </a:p>
        </p:txBody>
      </p:sp>
      <p:sp>
        <p:nvSpPr>
          <p:cNvPr id="3" name="Content Placeholder 2"/>
          <p:cNvSpPr>
            <a:spLocks noGrp="1"/>
          </p:cNvSpPr>
          <p:nvPr>
            <p:ph idx="1"/>
          </p:nvPr>
        </p:nvSpPr>
        <p:spPr>
          <a:xfrm>
            <a:off x="457200" y="1143000"/>
            <a:ext cx="8305800" cy="5562600"/>
          </a:xfrm>
        </p:spPr>
        <p:txBody>
          <a:bodyPr/>
          <a:lstStyle/>
          <a:p>
            <a:pPr>
              <a:buNone/>
            </a:pPr>
            <a:r>
              <a:rPr lang="en-US" sz="2400" u="sng" dirty="0" smtClean="0"/>
              <a:t>First 10 Years</a:t>
            </a:r>
          </a:p>
          <a:p>
            <a:r>
              <a:rPr lang="en-US" sz="2400" b="1" dirty="0" smtClean="0"/>
              <a:t>Preconstruction: </a:t>
            </a:r>
            <a:r>
              <a:rPr lang="en-US" sz="2400" dirty="0" smtClean="0"/>
              <a:t>Historical Review, Cultural Review, Permitting, Engineering Design, and Energy Audit</a:t>
            </a:r>
          </a:p>
          <a:p>
            <a:pPr lvl="1"/>
            <a:r>
              <a:rPr lang="en-US" sz="2200" dirty="0" smtClean="0"/>
              <a:t>Begin 2017</a:t>
            </a:r>
          </a:p>
          <a:p>
            <a:r>
              <a:rPr lang="en-US" sz="2400" b="1" dirty="0" smtClean="0"/>
              <a:t>Phase 1: </a:t>
            </a:r>
            <a:r>
              <a:rPr lang="en-US" sz="2400" dirty="0" smtClean="0"/>
              <a:t>Highland Park – Vuecrest – Union Ridge; Reservoir and Booster at Manzanita</a:t>
            </a:r>
          </a:p>
          <a:p>
            <a:pPr lvl="1"/>
            <a:r>
              <a:rPr lang="en-US" dirty="0" smtClean="0"/>
              <a:t>Construction 2019</a:t>
            </a:r>
          </a:p>
          <a:p>
            <a:r>
              <a:rPr lang="en-US" sz="2400" b="1" dirty="0" smtClean="0"/>
              <a:t>Phase 2: </a:t>
            </a:r>
            <a:r>
              <a:rPr lang="en-US" sz="2400" dirty="0" smtClean="0"/>
              <a:t>Hood Canal – Alderbrook intertie</a:t>
            </a:r>
          </a:p>
          <a:p>
            <a:pPr lvl="1"/>
            <a:r>
              <a:rPr lang="en-US" dirty="0" smtClean="0"/>
              <a:t>Construction 2022</a:t>
            </a:r>
          </a:p>
          <a:p>
            <a:r>
              <a:rPr lang="en-US" sz="2400" b="1" dirty="0" smtClean="0"/>
              <a:t>Phase 3:</a:t>
            </a:r>
            <a:r>
              <a:rPr lang="en-US" sz="2400" dirty="0" smtClean="0"/>
              <a:t> Highland Park/Vuecrest/Union Ridge connection to Hood Canal/Alderbrook via Dalby; Well at Manzanita Site; Booster Station at Hood Canal B Site</a:t>
            </a:r>
          </a:p>
          <a:p>
            <a:pPr lvl="1"/>
            <a:r>
              <a:rPr lang="en-US" dirty="0" smtClean="0"/>
              <a:t>Construction 2025 or later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71550"/>
          </a:xfrm>
        </p:spPr>
        <p:txBody>
          <a:bodyPr/>
          <a:lstStyle/>
          <a:p>
            <a:pPr algn="ctr"/>
            <a:r>
              <a:rPr lang="en-US" dirty="0" smtClean="0">
                <a:solidFill>
                  <a:schemeClr val="bg1"/>
                </a:solidFill>
              </a:rPr>
              <a:t>Proposed Project Phasing</a:t>
            </a:r>
            <a:endParaRPr lang="en-US" dirty="0">
              <a:solidFill>
                <a:schemeClr val="bg1"/>
              </a:solidFill>
            </a:endParaRPr>
          </a:p>
        </p:txBody>
      </p:sp>
      <p:sp>
        <p:nvSpPr>
          <p:cNvPr id="3" name="Content Placeholder 2"/>
          <p:cNvSpPr>
            <a:spLocks noGrp="1"/>
          </p:cNvSpPr>
          <p:nvPr>
            <p:ph idx="1"/>
          </p:nvPr>
        </p:nvSpPr>
        <p:spPr>
          <a:xfrm>
            <a:off x="685800" y="1981200"/>
            <a:ext cx="7924800" cy="4495800"/>
          </a:xfrm>
        </p:spPr>
        <p:txBody>
          <a:bodyPr/>
          <a:lstStyle/>
          <a:p>
            <a:pPr>
              <a:buNone/>
            </a:pPr>
            <a:r>
              <a:rPr lang="en-US" sz="2400" u="sng" dirty="0" smtClean="0"/>
              <a:t>10 to 20 Years, or More</a:t>
            </a:r>
          </a:p>
          <a:p>
            <a:r>
              <a:rPr lang="en-US" sz="2400" b="1" dirty="0" smtClean="0"/>
              <a:t>Phase 4: </a:t>
            </a:r>
            <a:r>
              <a:rPr lang="en-US" sz="2400" dirty="0" smtClean="0"/>
              <a:t>Loop system via Manzanita – Manzanita Booster Station to Alderbrook; Second Reservoir at Manzanita</a:t>
            </a:r>
          </a:p>
          <a:p>
            <a:pPr lvl="1"/>
            <a:r>
              <a:rPr lang="en-US" dirty="0" smtClean="0"/>
              <a:t>Construction 2033</a:t>
            </a:r>
          </a:p>
          <a:p>
            <a:r>
              <a:rPr lang="en-US" sz="2400" b="1" dirty="0" smtClean="0"/>
              <a:t>Phase 5: </a:t>
            </a:r>
            <a:r>
              <a:rPr lang="en-US" sz="2400" dirty="0" smtClean="0"/>
              <a:t>Connect everything to Union; Booster Station at Union Well 2 Site; Booster Station and Well #4 at Alderbrook Well 3 Site</a:t>
            </a:r>
          </a:p>
          <a:p>
            <a:pPr lvl="1"/>
            <a:r>
              <a:rPr lang="en-US" dirty="0" smtClean="0"/>
              <a:t>Construction 2037 or later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533400"/>
            <a:ext cx="8229600" cy="704850"/>
          </a:xfrm>
        </p:spPr>
        <p:txBody>
          <a:bodyPr/>
          <a:lstStyle/>
          <a:p>
            <a:pPr algn="ctr" eaLnBrk="1" hangingPunct="1"/>
            <a:r>
              <a:rPr lang="en-US" dirty="0" smtClean="0">
                <a:solidFill>
                  <a:schemeClr val="bg1"/>
                </a:solidFill>
              </a:rPr>
              <a:t>Consolidation Projects</a:t>
            </a:r>
          </a:p>
        </p:txBody>
      </p:sp>
      <p:graphicFrame>
        <p:nvGraphicFramePr>
          <p:cNvPr id="4" name="Content Placeholder 3"/>
          <p:cNvGraphicFramePr>
            <a:graphicFrameLocks noGrp="1"/>
          </p:cNvGraphicFramePr>
          <p:nvPr>
            <p:ph idx="1"/>
          </p:nvPr>
        </p:nvGraphicFramePr>
        <p:xfrm>
          <a:off x="304800" y="1219200"/>
          <a:ext cx="8514138" cy="5283200"/>
        </p:xfrm>
        <a:graphic>
          <a:graphicData uri="http://schemas.openxmlformats.org/drawingml/2006/table">
            <a:tbl>
              <a:tblPr firstRow="1" bandRow="1">
                <a:tableStyleId>{5C22544A-7EE6-4342-B048-85BDC9FD1C3A}</a:tableStyleId>
              </a:tblPr>
              <a:tblGrid>
                <a:gridCol w="4953000"/>
                <a:gridCol w="1219200"/>
                <a:gridCol w="1295400"/>
                <a:gridCol w="1046538"/>
              </a:tblGrid>
              <a:tr h="370840">
                <a:tc>
                  <a:txBody>
                    <a:bodyPr/>
                    <a:lstStyle/>
                    <a:p>
                      <a:r>
                        <a:rPr lang="en-US" dirty="0" smtClean="0"/>
                        <a:t>Preconstruction</a:t>
                      </a:r>
                      <a:r>
                        <a:rPr lang="en-US" baseline="0" dirty="0" smtClean="0"/>
                        <a:t> and </a:t>
                      </a:r>
                      <a:r>
                        <a:rPr lang="en-US" dirty="0" smtClean="0"/>
                        <a:t>Phase 1 Projects</a:t>
                      </a:r>
                      <a:endParaRPr lang="en-US" dirty="0"/>
                    </a:p>
                  </a:txBody>
                  <a:tcPr/>
                </a:tc>
                <a:tc>
                  <a:txBody>
                    <a:bodyPr/>
                    <a:lstStyle/>
                    <a:p>
                      <a:r>
                        <a:rPr lang="en-US" dirty="0" smtClean="0"/>
                        <a:t>Unit Cost</a:t>
                      </a:r>
                      <a:endParaRPr lang="en-US" dirty="0"/>
                    </a:p>
                  </a:txBody>
                  <a:tcPr/>
                </a:tc>
                <a:tc>
                  <a:txBody>
                    <a:bodyPr/>
                    <a:lstStyle/>
                    <a:p>
                      <a:r>
                        <a:rPr lang="en-US" dirty="0" smtClean="0"/>
                        <a:t>Total Cost</a:t>
                      </a:r>
                      <a:endParaRPr lang="en-US" dirty="0"/>
                    </a:p>
                  </a:txBody>
                  <a:tcPr/>
                </a:tc>
                <a:tc>
                  <a:txBody>
                    <a:bodyPr/>
                    <a:lstStyle/>
                    <a:p>
                      <a:r>
                        <a:rPr lang="en-US" dirty="0" smtClean="0"/>
                        <a:t>Year</a:t>
                      </a:r>
                      <a:endParaRPr lang="en-US" dirty="0"/>
                    </a:p>
                  </a:txBody>
                  <a:tcPr/>
                </a:tc>
              </a:tr>
              <a:tr h="370840">
                <a:tc>
                  <a:txBody>
                    <a:bodyPr/>
                    <a:lstStyle/>
                    <a:p>
                      <a:r>
                        <a:rPr lang="en-US" sz="1600" dirty="0" smtClean="0"/>
                        <a:t>PRECONSTRUCTION: Historical</a:t>
                      </a:r>
                      <a:r>
                        <a:rPr lang="en-US" sz="1600" baseline="0" dirty="0" smtClean="0"/>
                        <a:t> Review, Cultural Review, Permitting, Energy Audit, Engineering Design</a:t>
                      </a:r>
                      <a:endParaRPr lang="en-US" sz="1600" dirty="0"/>
                    </a:p>
                  </a:txBody>
                  <a:tcPr/>
                </a:tc>
                <a:tc>
                  <a:txBody>
                    <a:bodyPr/>
                    <a:lstStyle/>
                    <a:p>
                      <a:endParaRPr lang="en-US" sz="1600" dirty="0"/>
                    </a:p>
                  </a:txBody>
                  <a:tcPr/>
                </a:tc>
                <a:tc>
                  <a:txBody>
                    <a:bodyPr/>
                    <a:lstStyle/>
                    <a:p>
                      <a:r>
                        <a:rPr lang="en-US" sz="1600" dirty="0" smtClean="0"/>
                        <a:t>$120,000</a:t>
                      </a:r>
                      <a:endParaRPr lang="en-US" sz="1600" dirty="0"/>
                    </a:p>
                  </a:txBody>
                  <a:tcPr/>
                </a:tc>
                <a:tc>
                  <a:txBody>
                    <a:bodyPr/>
                    <a:lstStyle/>
                    <a:p>
                      <a:r>
                        <a:rPr lang="en-US" sz="1600" dirty="0" smtClean="0"/>
                        <a:t>2017, 2018</a:t>
                      </a:r>
                      <a:endParaRPr lang="en-US" sz="1600" dirty="0"/>
                    </a:p>
                  </a:txBody>
                  <a:tcPr/>
                </a:tc>
              </a:tr>
              <a:tr h="370840">
                <a:tc>
                  <a:txBody>
                    <a:bodyPr/>
                    <a:lstStyle/>
                    <a:p>
                      <a:pPr algn="r"/>
                      <a:r>
                        <a:rPr lang="en-US" sz="1600" b="1" dirty="0" smtClean="0"/>
                        <a:t>Subtotal</a:t>
                      </a:r>
                      <a:r>
                        <a:rPr lang="en-US" sz="1600" b="1" baseline="0" dirty="0" smtClean="0"/>
                        <a:t> Preconstruction:</a:t>
                      </a:r>
                      <a:endParaRPr lang="en-US" sz="1600" b="1" dirty="0"/>
                    </a:p>
                  </a:txBody>
                  <a:tcPr/>
                </a:tc>
                <a:tc>
                  <a:txBody>
                    <a:bodyPr/>
                    <a:lstStyle/>
                    <a:p>
                      <a:endParaRPr lang="en-US" sz="1600" b="1" dirty="0"/>
                    </a:p>
                  </a:txBody>
                  <a:tcPr/>
                </a:tc>
                <a:tc>
                  <a:txBody>
                    <a:bodyPr/>
                    <a:lstStyle/>
                    <a:p>
                      <a:r>
                        <a:rPr lang="en-US" sz="1600" b="1" dirty="0" smtClean="0"/>
                        <a:t>$120,000</a:t>
                      </a:r>
                      <a:endParaRPr lang="en-US" sz="1600" b="1" dirty="0"/>
                    </a:p>
                  </a:txBody>
                  <a:tcPr/>
                </a:tc>
                <a:tc>
                  <a:txBody>
                    <a:bodyPr/>
                    <a:lstStyle/>
                    <a:p>
                      <a:endParaRPr lang="en-US" sz="1600" dirty="0"/>
                    </a:p>
                  </a:txBody>
                  <a:tcPr/>
                </a:tc>
              </a:tr>
              <a:tr h="370840">
                <a:tc>
                  <a:txBody>
                    <a:bodyPr/>
                    <a:lstStyle/>
                    <a:p>
                      <a:r>
                        <a:rPr lang="en-US" sz="1600" dirty="0" smtClean="0"/>
                        <a:t>PHASE</a:t>
                      </a:r>
                      <a:r>
                        <a:rPr lang="en-US" sz="1600" baseline="0" dirty="0" smtClean="0"/>
                        <a:t> 1: </a:t>
                      </a:r>
                      <a:r>
                        <a:rPr lang="en-US" sz="1600" dirty="0" smtClean="0"/>
                        <a:t>Main</a:t>
                      </a:r>
                      <a:r>
                        <a:rPr lang="en-US" sz="1600" baseline="0" dirty="0" smtClean="0"/>
                        <a:t> from Manzanita Tank to Highland Park</a:t>
                      </a:r>
                      <a:endParaRPr lang="en-US" sz="1600" dirty="0"/>
                    </a:p>
                  </a:txBody>
                  <a:tcPr/>
                </a:tc>
                <a:tc>
                  <a:txBody>
                    <a:bodyPr/>
                    <a:lstStyle/>
                    <a:p>
                      <a:r>
                        <a:rPr lang="en-US" sz="1600" dirty="0" smtClean="0"/>
                        <a:t>$156/ft</a:t>
                      </a:r>
                      <a:endParaRPr lang="en-US" sz="1600" dirty="0"/>
                    </a:p>
                  </a:txBody>
                  <a:tcPr/>
                </a:tc>
                <a:tc>
                  <a:txBody>
                    <a:bodyPr/>
                    <a:lstStyle/>
                    <a:p>
                      <a:r>
                        <a:rPr lang="en-US" sz="1600" dirty="0" smtClean="0"/>
                        <a:t>$78,000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PHASE</a:t>
                      </a:r>
                      <a:r>
                        <a:rPr lang="en-US" sz="1600" baseline="0" dirty="0" smtClean="0"/>
                        <a:t> 1: </a:t>
                      </a:r>
                      <a:r>
                        <a:rPr lang="en-US" sz="1600" dirty="0" smtClean="0"/>
                        <a:t>Water Main McReavy</a:t>
                      </a:r>
                      <a:r>
                        <a:rPr lang="en-US" sz="1600" baseline="0" dirty="0" smtClean="0"/>
                        <a:t> to Vuecrest</a:t>
                      </a:r>
                      <a:endParaRPr lang="en-US" sz="1600" dirty="0"/>
                    </a:p>
                  </a:txBody>
                  <a:tcPr/>
                </a:tc>
                <a:tc>
                  <a:txBody>
                    <a:bodyPr/>
                    <a:lstStyle/>
                    <a:p>
                      <a:r>
                        <a:rPr lang="en-US" sz="1600" dirty="0" smtClean="0"/>
                        <a:t>$220/ft</a:t>
                      </a:r>
                      <a:endParaRPr lang="en-US" sz="1600" dirty="0"/>
                    </a:p>
                  </a:txBody>
                  <a:tcPr/>
                </a:tc>
                <a:tc>
                  <a:txBody>
                    <a:bodyPr/>
                    <a:lstStyle/>
                    <a:p>
                      <a:r>
                        <a:rPr lang="en-US" sz="1600" dirty="0" smtClean="0"/>
                        <a:t>$88,000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PHASE 1:</a:t>
                      </a:r>
                      <a:r>
                        <a:rPr lang="en-US" sz="1600" baseline="0" dirty="0" smtClean="0"/>
                        <a:t> </a:t>
                      </a:r>
                      <a:r>
                        <a:rPr lang="en-US" sz="1600" dirty="0" smtClean="0"/>
                        <a:t>Water Main McReavy to Union</a:t>
                      </a:r>
                      <a:r>
                        <a:rPr lang="en-US" sz="1600" baseline="0" dirty="0" smtClean="0"/>
                        <a:t> Ridge</a:t>
                      </a:r>
                      <a:endParaRPr lang="en-US" sz="1600" dirty="0"/>
                    </a:p>
                  </a:txBody>
                  <a:tcPr/>
                </a:tc>
                <a:tc>
                  <a:txBody>
                    <a:bodyPr/>
                    <a:lstStyle/>
                    <a:p>
                      <a:r>
                        <a:rPr lang="en-US" sz="1600" dirty="0" smtClean="0"/>
                        <a:t>$220/ft</a:t>
                      </a:r>
                      <a:endParaRPr lang="en-US" sz="1600" dirty="0"/>
                    </a:p>
                  </a:txBody>
                  <a:tcPr/>
                </a:tc>
                <a:tc>
                  <a:txBody>
                    <a:bodyPr/>
                    <a:lstStyle/>
                    <a:p>
                      <a:r>
                        <a:rPr lang="en-US" sz="1600" dirty="0" smtClean="0"/>
                        <a:t>$33,000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PHASE 1:</a:t>
                      </a:r>
                      <a:r>
                        <a:rPr lang="en-US" sz="1600" baseline="0" dirty="0" smtClean="0"/>
                        <a:t> </a:t>
                      </a:r>
                      <a:r>
                        <a:rPr lang="en-US" sz="1600" dirty="0" smtClean="0"/>
                        <a:t>Inter</a:t>
                      </a:r>
                      <a:r>
                        <a:rPr lang="en-US" sz="1600" baseline="0" dirty="0" smtClean="0"/>
                        <a:t>tie Vuecrest to Union Ridge</a:t>
                      </a:r>
                      <a:endParaRPr lang="en-US" sz="1600" dirty="0"/>
                    </a:p>
                  </a:txBody>
                  <a:tcPr/>
                </a:tc>
                <a:tc>
                  <a:txBody>
                    <a:bodyPr/>
                    <a:lstStyle/>
                    <a:p>
                      <a:r>
                        <a:rPr lang="en-US" sz="1600" dirty="0" smtClean="0"/>
                        <a:t>$153/ft</a:t>
                      </a:r>
                      <a:endParaRPr lang="en-US" sz="1600" dirty="0"/>
                    </a:p>
                  </a:txBody>
                  <a:tcPr/>
                </a:tc>
                <a:tc>
                  <a:txBody>
                    <a:bodyPr/>
                    <a:lstStyle/>
                    <a:p>
                      <a:r>
                        <a:rPr lang="en-US" sz="1600" dirty="0" smtClean="0"/>
                        <a:t>$84,150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PHASE 1:</a:t>
                      </a:r>
                      <a:r>
                        <a:rPr lang="en-US" sz="1600" baseline="0" dirty="0" smtClean="0"/>
                        <a:t> </a:t>
                      </a:r>
                      <a:r>
                        <a:rPr lang="en-US" sz="1600" dirty="0" smtClean="0"/>
                        <a:t>Booster Station</a:t>
                      </a:r>
                      <a:r>
                        <a:rPr lang="en-US" sz="1600" baseline="0" dirty="0" smtClean="0"/>
                        <a:t> at Manzanita for New Reservoir</a:t>
                      </a:r>
                      <a:endParaRPr lang="en-US" sz="1600" dirty="0"/>
                    </a:p>
                  </a:txBody>
                  <a:tcPr/>
                </a:tc>
                <a:tc>
                  <a:txBody>
                    <a:bodyPr/>
                    <a:lstStyle/>
                    <a:p>
                      <a:endParaRPr lang="en-US" sz="1600" dirty="0"/>
                    </a:p>
                  </a:txBody>
                  <a:tcPr/>
                </a:tc>
                <a:tc>
                  <a:txBody>
                    <a:bodyPr/>
                    <a:lstStyle/>
                    <a:p>
                      <a:r>
                        <a:rPr lang="en-US" sz="1600" dirty="0" smtClean="0"/>
                        <a:t>$314,000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PHASE 1:</a:t>
                      </a:r>
                      <a:r>
                        <a:rPr lang="en-US" sz="1600" baseline="0" dirty="0" smtClean="0"/>
                        <a:t> </a:t>
                      </a:r>
                      <a:r>
                        <a:rPr lang="en-US" sz="1600" dirty="0" smtClean="0"/>
                        <a:t>193,000 Gal Tank</a:t>
                      </a:r>
                      <a:r>
                        <a:rPr lang="en-US" sz="1600" baseline="0" dirty="0" smtClean="0"/>
                        <a:t> at Manzanita</a:t>
                      </a:r>
                      <a:endParaRPr lang="en-US" sz="1600" dirty="0"/>
                    </a:p>
                  </a:txBody>
                  <a:tcPr/>
                </a:tc>
                <a:tc>
                  <a:txBody>
                    <a:bodyPr/>
                    <a:lstStyle/>
                    <a:p>
                      <a:endParaRPr lang="en-US" sz="1600" dirty="0"/>
                    </a:p>
                  </a:txBody>
                  <a:tcPr/>
                </a:tc>
                <a:tc>
                  <a:txBody>
                    <a:bodyPr/>
                    <a:lstStyle/>
                    <a:p>
                      <a:r>
                        <a:rPr lang="en-US" sz="1600" dirty="0" smtClean="0"/>
                        <a:t>$465,000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PHASE</a:t>
                      </a:r>
                      <a:r>
                        <a:rPr lang="en-US" sz="1600" baseline="0" dirty="0" smtClean="0"/>
                        <a:t>S 1-3: </a:t>
                      </a:r>
                      <a:r>
                        <a:rPr lang="en-US" sz="1600" dirty="0" smtClean="0"/>
                        <a:t>Install Fire Hydrants in Commercial Areas</a:t>
                      </a:r>
                      <a:endParaRPr lang="en-US" sz="1600" dirty="0"/>
                    </a:p>
                  </a:txBody>
                  <a:tcPr/>
                </a:tc>
                <a:tc>
                  <a:txBody>
                    <a:bodyPr/>
                    <a:lstStyle/>
                    <a:p>
                      <a:r>
                        <a:rPr lang="en-US" sz="1600" dirty="0" smtClean="0"/>
                        <a:t>$6,500/ea</a:t>
                      </a:r>
                      <a:endParaRPr lang="en-US" sz="1600" dirty="0"/>
                    </a:p>
                  </a:txBody>
                  <a:tcPr/>
                </a:tc>
                <a:tc>
                  <a:txBody>
                    <a:bodyPr/>
                    <a:lstStyle/>
                    <a:p>
                      <a:r>
                        <a:rPr lang="en-US" sz="1600" dirty="0" smtClean="0"/>
                        <a:t>$52,000</a:t>
                      </a:r>
                      <a:endParaRPr lang="en-US" sz="1600" dirty="0"/>
                    </a:p>
                  </a:txBody>
                  <a:tcPr/>
                </a:tc>
                <a:tc>
                  <a:txBody>
                    <a:bodyPr/>
                    <a:lstStyle/>
                    <a:p>
                      <a:r>
                        <a:rPr lang="en-US" sz="1600" dirty="0" smtClean="0"/>
                        <a:t>2019-2026</a:t>
                      </a:r>
                      <a:endParaRPr lang="en-US" sz="1600" dirty="0"/>
                    </a:p>
                  </a:txBody>
                  <a:tcPr/>
                </a:tc>
              </a:tr>
              <a:tr h="370840">
                <a:tc>
                  <a:txBody>
                    <a:bodyPr/>
                    <a:lstStyle/>
                    <a:p>
                      <a:r>
                        <a:rPr lang="en-US" sz="1600" dirty="0" smtClean="0"/>
                        <a:t>PHASE 1: Land Acquisition,</a:t>
                      </a:r>
                      <a:r>
                        <a:rPr lang="en-US" sz="1600" baseline="0" dirty="0" smtClean="0"/>
                        <a:t> as needed</a:t>
                      </a:r>
                      <a:endParaRPr lang="en-US" sz="1600" dirty="0"/>
                    </a:p>
                  </a:txBody>
                  <a:tcPr/>
                </a:tc>
                <a:tc>
                  <a:txBody>
                    <a:bodyPr/>
                    <a:lstStyle/>
                    <a:p>
                      <a:endParaRPr lang="en-US" sz="1600" dirty="0"/>
                    </a:p>
                  </a:txBody>
                  <a:tcPr/>
                </a:tc>
                <a:tc>
                  <a:txBody>
                    <a:bodyPr/>
                    <a:lstStyle/>
                    <a:p>
                      <a:r>
                        <a:rPr lang="en-US" sz="1600" dirty="0" smtClean="0"/>
                        <a:t>$250,000</a:t>
                      </a:r>
                      <a:endParaRPr lang="en-US" sz="1600" dirty="0"/>
                    </a:p>
                  </a:txBody>
                  <a:tcPr/>
                </a:tc>
                <a:tc>
                  <a:txBody>
                    <a:bodyPr/>
                    <a:lstStyle/>
                    <a:p>
                      <a:r>
                        <a:rPr lang="en-US" sz="1600" dirty="0" smtClean="0"/>
                        <a:t>2019</a:t>
                      </a:r>
                      <a:endParaRPr lang="en-US" sz="1600" dirty="0"/>
                    </a:p>
                  </a:txBody>
                  <a:tcPr/>
                </a:tc>
              </a:tr>
              <a:tr h="370840">
                <a:tc>
                  <a:txBody>
                    <a:bodyPr/>
                    <a:lstStyle/>
                    <a:p>
                      <a:pPr algn="r"/>
                      <a:r>
                        <a:rPr lang="en-US" sz="1600" b="1" dirty="0" smtClean="0"/>
                        <a:t>Subtotal</a:t>
                      </a:r>
                      <a:r>
                        <a:rPr lang="en-US" sz="1600" b="1" baseline="0" dirty="0" smtClean="0"/>
                        <a:t> Phase 1:</a:t>
                      </a:r>
                      <a:endParaRPr lang="en-US" sz="1600" b="1" dirty="0"/>
                    </a:p>
                  </a:txBody>
                  <a:tcPr/>
                </a:tc>
                <a:tc>
                  <a:txBody>
                    <a:bodyPr/>
                    <a:lstStyle/>
                    <a:p>
                      <a:endParaRPr lang="en-US" sz="1600" b="1" dirty="0"/>
                    </a:p>
                  </a:txBody>
                  <a:tcPr/>
                </a:tc>
                <a:tc>
                  <a:txBody>
                    <a:bodyPr/>
                    <a:lstStyle/>
                    <a:p>
                      <a:r>
                        <a:rPr lang="en-US" sz="1600" b="1" dirty="0" smtClean="0"/>
                        <a:t>$1,364,150</a:t>
                      </a:r>
                      <a:endParaRPr lang="en-US" sz="1600" b="1" dirty="0"/>
                    </a:p>
                  </a:txBody>
                  <a:tcPr/>
                </a:tc>
                <a:tc>
                  <a:txBody>
                    <a:bodyPr/>
                    <a:lstStyle/>
                    <a:p>
                      <a:endParaRPr lang="en-US" sz="1600" dirty="0"/>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914400"/>
            <a:ext cx="8229600" cy="704850"/>
          </a:xfrm>
        </p:spPr>
        <p:txBody>
          <a:bodyPr/>
          <a:lstStyle/>
          <a:p>
            <a:pPr algn="ctr" eaLnBrk="1" hangingPunct="1"/>
            <a:r>
              <a:rPr lang="en-US" dirty="0" smtClean="0">
                <a:solidFill>
                  <a:schemeClr val="bg1"/>
                </a:solidFill>
              </a:rPr>
              <a:t>Consolidation Projects</a:t>
            </a:r>
          </a:p>
        </p:txBody>
      </p:sp>
      <p:graphicFrame>
        <p:nvGraphicFramePr>
          <p:cNvPr id="4" name="Content Placeholder 3"/>
          <p:cNvGraphicFramePr>
            <a:graphicFrameLocks noGrp="1"/>
          </p:cNvGraphicFramePr>
          <p:nvPr>
            <p:ph idx="1"/>
          </p:nvPr>
        </p:nvGraphicFramePr>
        <p:xfrm>
          <a:off x="533400" y="1981200"/>
          <a:ext cx="7924800" cy="3591560"/>
        </p:xfrm>
        <a:graphic>
          <a:graphicData uri="http://schemas.openxmlformats.org/drawingml/2006/table">
            <a:tbl>
              <a:tblPr firstRow="1" bandRow="1">
                <a:tableStyleId>{5C22544A-7EE6-4342-B048-85BDC9FD1C3A}</a:tableStyleId>
              </a:tblPr>
              <a:tblGrid>
                <a:gridCol w="4669971"/>
                <a:gridCol w="1202872"/>
                <a:gridCol w="1273629"/>
                <a:gridCol w="778328"/>
              </a:tblGrid>
              <a:tr h="370840">
                <a:tc>
                  <a:txBody>
                    <a:bodyPr/>
                    <a:lstStyle/>
                    <a:p>
                      <a:r>
                        <a:rPr lang="en-US" dirty="0" smtClean="0"/>
                        <a:t>Phases</a:t>
                      </a:r>
                      <a:r>
                        <a:rPr lang="en-US" baseline="0" dirty="0" smtClean="0"/>
                        <a:t> 2 and 3 </a:t>
                      </a:r>
                      <a:r>
                        <a:rPr lang="en-US" dirty="0" smtClean="0"/>
                        <a:t>Projects</a:t>
                      </a:r>
                      <a:endParaRPr lang="en-US" dirty="0"/>
                    </a:p>
                  </a:txBody>
                  <a:tcPr/>
                </a:tc>
                <a:tc>
                  <a:txBody>
                    <a:bodyPr/>
                    <a:lstStyle/>
                    <a:p>
                      <a:r>
                        <a:rPr lang="en-US" dirty="0" smtClean="0"/>
                        <a:t>Unit Cost</a:t>
                      </a:r>
                      <a:endParaRPr lang="en-US" dirty="0"/>
                    </a:p>
                  </a:txBody>
                  <a:tcPr/>
                </a:tc>
                <a:tc>
                  <a:txBody>
                    <a:bodyPr/>
                    <a:lstStyle/>
                    <a:p>
                      <a:r>
                        <a:rPr lang="en-US" dirty="0" smtClean="0"/>
                        <a:t>Total Cost</a:t>
                      </a:r>
                      <a:endParaRPr lang="en-US" dirty="0"/>
                    </a:p>
                  </a:txBody>
                  <a:tcPr/>
                </a:tc>
                <a:tc>
                  <a:txBody>
                    <a:bodyPr/>
                    <a:lstStyle/>
                    <a:p>
                      <a:r>
                        <a:rPr lang="en-US" dirty="0" smtClean="0"/>
                        <a:t>Year</a:t>
                      </a:r>
                      <a:endParaRPr lang="en-US" dirty="0"/>
                    </a:p>
                  </a:txBody>
                  <a:tcPr/>
                </a:tc>
              </a:tr>
              <a:tr h="370840">
                <a:tc>
                  <a:txBody>
                    <a:bodyPr/>
                    <a:lstStyle/>
                    <a:p>
                      <a:r>
                        <a:rPr lang="en-US" sz="1600" dirty="0" smtClean="0"/>
                        <a:t>PHASE 2: Intertie Alderbrook and Hood Canal via SR 106</a:t>
                      </a:r>
                      <a:endParaRPr lang="en-US" sz="1600" dirty="0"/>
                    </a:p>
                  </a:txBody>
                  <a:tcPr/>
                </a:tc>
                <a:tc>
                  <a:txBody>
                    <a:bodyPr/>
                    <a:lstStyle/>
                    <a:p>
                      <a:r>
                        <a:rPr lang="en-US" sz="1600" dirty="0" smtClean="0"/>
                        <a:t>$353/ft</a:t>
                      </a:r>
                      <a:endParaRPr lang="en-US" sz="1600" dirty="0"/>
                    </a:p>
                  </a:txBody>
                  <a:tcPr/>
                </a:tc>
                <a:tc>
                  <a:txBody>
                    <a:bodyPr/>
                    <a:lstStyle/>
                    <a:p>
                      <a:r>
                        <a:rPr lang="en-US" sz="1600" dirty="0" smtClean="0"/>
                        <a:t>$353,000</a:t>
                      </a:r>
                      <a:endParaRPr lang="en-US" sz="1600" dirty="0"/>
                    </a:p>
                  </a:txBody>
                  <a:tcPr/>
                </a:tc>
                <a:tc>
                  <a:txBody>
                    <a:bodyPr/>
                    <a:lstStyle/>
                    <a:p>
                      <a:r>
                        <a:rPr lang="en-US" sz="1600" dirty="0" smtClean="0"/>
                        <a:t>2022</a:t>
                      </a:r>
                      <a:endParaRPr lang="en-US" sz="1600" dirty="0"/>
                    </a:p>
                  </a:txBody>
                  <a:tcPr/>
                </a:tc>
              </a:tr>
              <a:tr h="370840">
                <a:tc>
                  <a:txBody>
                    <a:bodyPr/>
                    <a:lstStyle/>
                    <a:p>
                      <a:pPr algn="r"/>
                      <a:r>
                        <a:rPr lang="en-US" sz="1600" b="1" dirty="0" smtClean="0"/>
                        <a:t>Subtotal</a:t>
                      </a:r>
                      <a:r>
                        <a:rPr lang="en-US" sz="1600" b="1" baseline="0" dirty="0" smtClean="0"/>
                        <a:t> Phase 2:</a:t>
                      </a:r>
                      <a:endParaRPr lang="en-US" sz="1600" b="1" dirty="0"/>
                    </a:p>
                  </a:txBody>
                  <a:tcPr/>
                </a:tc>
                <a:tc>
                  <a:txBody>
                    <a:bodyPr/>
                    <a:lstStyle/>
                    <a:p>
                      <a:endParaRPr lang="en-US" sz="1600" b="1" dirty="0"/>
                    </a:p>
                  </a:txBody>
                  <a:tcPr/>
                </a:tc>
                <a:tc>
                  <a:txBody>
                    <a:bodyPr/>
                    <a:lstStyle/>
                    <a:p>
                      <a:r>
                        <a:rPr lang="en-US" sz="1600" b="1" dirty="0" smtClean="0"/>
                        <a:t>$353,000</a:t>
                      </a:r>
                      <a:endParaRPr lang="en-US" sz="1600" b="1" dirty="0"/>
                    </a:p>
                  </a:txBody>
                  <a:tcPr/>
                </a:tc>
                <a:tc>
                  <a:txBody>
                    <a:bodyPr/>
                    <a:lstStyle/>
                    <a:p>
                      <a:endParaRPr lang="en-US" sz="1600" dirty="0"/>
                    </a:p>
                  </a:txBody>
                  <a:tcPr/>
                </a:tc>
              </a:tr>
              <a:tr h="370840">
                <a:tc>
                  <a:txBody>
                    <a:bodyPr/>
                    <a:lstStyle/>
                    <a:p>
                      <a:r>
                        <a:rPr lang="en-US" sz="1600" dirty="0" smtClean="0"/>
                        <a:t>PHASE 3: New Manzanita Well</a:t>
                      </a:r>
                      <a:endParaRPr lang="en-US" sz="1600" dirty="0"/>
                    </a:p>
                  </a:txBody>
                  <a:tcPr/>
                </a:tc>
                <a:tc>
                  <a:txBody>
                    <a:bodyPr/>
                    <a:lstStyle/>
                    <a:p>
                      <a:r>
                        <a:rPr lang="en-US" sz="1600" dirty="0" smtClean="0"/>
                        <a:t>$344/ft</a:t>
                      </a:r>
                      <a:endParaRPr lang="en-US" sz="1600" dirty="0"/>
                    </a:p>
                  </a:txBody>
                  <a:tcPr/>
                </a:tc>
                <a:tc>
                  <a:txBody>
                    <a:bodyPr/>
                    <a:lstStyle/>
                    <a:p>
                      <a:r>
                        <a:rPr lang="en-US" sz="1600" dirty="0" smtClean="0"/>
                        <a:t>$344,000</a:t>
                      </a:r>
                      <a:endParaRPr lang="en-US" sz="1600" dirty="0"/>
                    </a:p>
                  </a:txBody>
                  <a:tcPr/>
                </a:tc>
                <a:tc>
                  <a:txBody>
                    <a:bodyPr/>
                    <a:lstStyle/>
                    <a:p>
                      <a:r>
                        <a:rPr lang="en-US" sz="1600" dirty="0" smtClean="0"/>
                        <a:t>2025</a:t>
                      </a:r>
                      <a:endParaRPr lang="en-US" sz="1600" dirty="0"/>
                    </a:p>
                  </a:txBody>
                  <a:tcPr/>
                </a:tc>
              </a:tr>
              <a:tr h="370840">
                <a:tc>
                  <a:txBody>
                    <a:bodyPr/>
                    <a:lstStyle/>
                    <a:p>
                      <a:r>
                        <a:rPr lang="en-US" sz="1600" dirty="0" smtClean="0"/>
                        <a:t>PHASE</a:t>
                      </a:r>
                      <a:r>
                        <a:rPr lang="en-US" sz="1600" baseline="0" dirty="0" smtClean="0"/>
                        <a:t> 3: </a:t>
                      </a:r>
                      <a:r>
                        <a:rPr lang="en-US" sz="1600" dirty="0" smtClean="0"/>
                        <a:t>Main from Manzanita Booster</a:t>
                      </a:r>
                      <a:r>
                        <a:rPr lang="en-US" sz="1600" baseline="0" dirty="0" smtClean="0"/>
                        <a:t> down McReavy  to Dalby Rd (3985 lf)</a:t>
                      </a:r>
                      <a:endParaRPr lang="en-US" sz="1600" dirty="0"/>
                    </a:p>
                  </a:txBody>
                  <a:tcPr/>
                </a:tc>
                <a:tc>
                  <a:txBody>
                    <a:bodyPr/>
                    <a:lstStyle/>
                    <a:p>
                      <a:r>
                        <a:rPr lang="en-US" sz="1600" dirty="0" smtClean="0"/>
                        <a:t>$240/ft</a:t>
                      </a:r>
                      <a:endParaRPr lang="en-US" sz="1600" dirty="0"/>
                    </a:p>
                  </a:txBody>
                  <a:tcPr/>
                </a:tc>
                <a:tc>
                  <a:txBody>
                    <a:bodyPr/>
                    <a:lstStyle/>
                    <a:p>
                      <a:r>
                        <a:rPr lang="en-US" sz="1600" dirty="0" smtClean="0"/>
                        <a:t>$956,400</a:t>
                      </a:r>
                      <a:endParaRPr lang="en-US" sz="1600" dirty="0"/>
                    </a:p>
                  </a:txBody>
                  <a:tcPr/>
                </a:tc>
                <a:tc>
                  <a:txBody>
                    <a:bodyPr/>
                    <a:lstStyle/>
                    <a:p>
                      <a:r>
                        <a:rPr lang="en-US" sz="1600" dirty="0" smtClean="0"/>
                        <a:t>2025</a:t>
                      </a:r>
                      <a:endParaRPr lang="en-US" sz="1600" dirty="0"/>
                    </a:p>
                  </a:txBody>
                  <a:tcPr/>
                </a:tc>
              </a:tr>
              <a:tr h="370840">
                <a:tc>
                  <a:txBody>
                    <a:bodyPr/>
                    <a:lstStyle/>
                    <a:p>
                      <a:r>
                        <a:rPr lang="en-US" sz="1600" dirty="0" smtClean="0"/>
                        <a:t>PHASE 3: Water Main – Dalby: McReavy to Hood Canal</a:t>
                      </a:r>
                      <a:endParaRPr lang="en-US" sz="1600" dirty="0"/>
                    </a:p>
                  </a:txBody>
                  <a:tcPr/>
                </a:tc>
                <a:tc>
                  <a:txBody>
                    <a:bodyPr/>
                    <a:lstStyle/>
                    <a:p>
                      <a:r>
                        <a:rPr lang="en-US" sz="1600" dirty="0" smtClean="0"/>
                        <a:t>$240/ft</a:t>
                      </a:r>
                      <a:endParaRPr lang="en-US" sz="1600" dirty="0"/>
                    </a:p>
                  </a:txBody>
                  <a:tcPr/>
                </a:tc>
                <a:tc>
                  <a:txBody>
                    <a:bodyPr/>
                    <a:lstStyle/>
                    <a:p>
                      <a:r>
                        <a:rPr lang="en-US" sz="1600" dirty="0" smtClean="0"/>
                        <a:t>$919,920</a:t>
                      </a:r>
                      <a:endParaRPr lang="en-US" sz="1600" dirty="0"/>
                    </a:p>
                  </a:txBody>
                  <a:tcPr/>
                </a:tc>
                <a:tc>
                  <a:txBody>
                    <a:bodyPr/>
                    <a:lstStyle/>
                    <a:p>
                      <a:r>
                        <a:rPr lang="en-US" sz="1600" dirty="0" smtClean="0"/>
                        <a:t>2025</a:t>
                      </a:r>
                      <a:endParaRPr lang="en-US" sz="1600" dirty="0"/>
                    </a:p>
                  </a:txBody>
                  <a:tcPr/>
                </a:tc>
              </a:tr>
              <a:tr h="370840">
                <a:tc>
                  <a:txBody>
                    <a:bodyPr/>
                    <a:lstStyle/>
                    <a:p>
                      <a:r>
                        <a:rPr lang="en-US" sz="1600" dirty="0" smtClean="0"/>
                        <a:t>PHASE 3: Hood Canal Booster Station Upgrades</a:t>
                      </a:r>
                      <a:endParaRPr lang="en-US" sz="1600" dirty="0"/>
                    </a:p>
                  </a:txBody>
                  <a:tcPr/>
                </a:tc>
                <a:tc>
                  <a:txBody>
                    <a:bodyPr/>
                    <a:lstStyle/>
                    <a:p>
                      <a:endParaRPr lang="en-US" sz="1600" dirty="0"/>
                    </a:p>
                  </a:txBody>
                  <a:tcPr/>
                </a:tc>
                <a:tc>
                  <a:txBody>
                    <a:bodyPr/>
                    <a:lstStyle/>
                    <a:p>
                      <a:r>
                        <a:rPr lang="en-US" sz="1600" dirty="0" smtClean="0"/>
                        <a:t>$239,000</a:t>
                      </a:r>
                      <a:endParaRPr lang="en-US" sz="1600" dirty="0"/>
                    </a:p>
                  </a:txBody>
                  <a:tcPr/>
                </a:tc>
                <a:tc>
                  <a:txBody>
                    <a:bodyPr/>
                    <a:lstStyle/>
                    <a:p>
                      <a:r>
                        <a:rPr lang="en-US" sz="1600" dirty="0" smtClean="0"/>
                        <a:t>2025</a:t>
                      </a:r>
                      <a:endParaRPr lang="en-US" sz="1600" dirty="0"/>
                    </a:p>
                  </a:txBody>
                  <a:tcPr/>
                </a:tc>
              </a:tr>
              <a:tr h="370840">
                <a:tc>
                  <a:txBody>
                    <a:bodyPr/>
                    <a:lstStyle/>
                    <a:p>
                      <a:pPr algn="r"/>
                      <a:r>
                        <a:rPr lang="en-US" sz="1600" b="1" dirty="0" smtClean="0"/>
                        <a:t>Subtotal</a:t>
                      </a:r>
                      <a:r>
                        <a:rPr lang="en-US" sz="1600" b="1" baseline="0" dirty="0" smtClean="0"/>
                        <a:t> Phase 3:</a:t>
                      </a:r>
                      <a:endParaRPr lang="en-US" sz="1600" b="1" dirty="0"/>
                    </a:p>
                  </a:txBody>
                  <a:tcPr/>
                </a:tc>
                <a:tc>
                  <a:txBody>
                    <a:bodyPr/>
                    <a:lstStyle/>
                    <a:p>
                      <a:endParaRPr lang="en-US" sz="1600" b="1" dirty="0"/>
                    </a:p>
                  </a:txBody>
                  <a:tcPr/>
                </a:tc>
                <a:tc>
                  <a:txBody>
                    <a:bodyPr/>
                    <a:lstStyle/>
                    <a:p>
                      <a:r>
                        <a:rPr lang="en-US" sz="1600" b="1" dirty="0" smtClean="0"/>
                        <a:t>$2,459,320</a:t>
                      </a:r>
                      <a:endParaRPr lang="en-US" sz="1600" b="1" dirty="0"/>
                    </a:p>
                  </a:txBody>
                  <a:tcPr/>
                </a:tc>
                <a:tc>
                  <a:txBody>
                    <a:bodyPr/>
                    <a:lstStyle/>
                    <a:p>
                      <a:endParaRPr lang="en-US" sz="1600" b="0"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838200"/>
            <a:ext cx="8229600" cy="704850"/>
          </a:xfrm>
        </p:spPr>
        <p:txBody>
          <a:bodyPr/>
          <a:lstStyle/>
          <a:p>
            <a:pPr algn="ctr" eaLnBrk="1" hangingPunct="1"/>
            <a:r>
              <a:rPr lang="en-US" dirty="0" smtClean="0">
                <a:solidFill>
                  <a:schemeClr val="bg1"/>
                </a:solidFill>
              </a:rPr>
              <a:t>Consolidation Projects</a:t>
            </a:r>
          </a:p>
        </p:txBody>
      </p:sp>
      <p:graphicFrame>
        <p:nvGraphicFramePr>
          <p:cNvPr id="4" name="Content Placeholder 3"/>
          <p:cNvGraphicFramePr>
            <a:graphicFrameLocks noGrp="1"/>
          </p:cNvGraphicFramePr>
          <p:nvPr>
            <p:ph idx="1"/>
          </p:nvPr>
        </p:nvGraphicFramePr>
        <p:xfrm>
          <a:off x="304800" y="1752600"/>
          <a:ext cx="8534400" cy="4704080"/>
        </p:xfrm>
        <a:graphic>
          <a:graphicData uri="http://schemas.openxmlformats.org/drawingml/2006/table">
            <a:tbl>
              <a:tblPr firstRow="1" bandRow="1">
                <a:tableStyleId>{5C22544A-7EE6-4342-B048-85BDC9FD1C3A}</a:tableStyleId>
              </a:tblPr>
              <a:tblGrid>
                <a:gridCol w="4724400"/>
                <a:gridCol w="1371600"/>
                <a:gridCol w="1295400"/>
                <a:gridCol w="1143000"/>
              </a:tblGrid>
              <a:tr h="370840">
                <a:tc>
                  <a:txBody>
                    <a:bodyPr/>
                    <a:lstStyle/>
                    <a:p>
                      <a:r>
                        <a:rPr lang="en-US" dirty="0" smtClean="0"/>
                        <a:t>Phases</a:t>
                      </a:r>
                      <a:r>
                        <a:rPr lang="en-US" baseline="0" dirty="0" smtClean="0"/>
                        <a:t> 4 and 5 </a:t>
                      </a:r>
                      <a:r>
                        <a:rPr lang="en-US" dirty="0" smtClean="0"/>
                        <a:t>Projects</a:t>
                      </a:r>
                      <a:endParaRPr lang="en-US" dirty="0"/>
                    </a:p>
                  </a:txBody>
                  <a:tcPr/>
                </a:tc>
                <a:tc>
                  <a:txBody>
                    <a:bodyPr/>
                    <a:lstStyle/>
                    <a:p>
                      <a:r>
                        <a:rPr lang="en-US" dirty="0" smtClean="0"/>
                        <a:t>Unit Cost</a:t>
                      </a:r>
                      <a:endParaRPr lang="en-US" dirty="0"/>
                    </a:p>
                  </a:txBody>
                  <a:tcPr/>
                </a:tc>
                <a:tc>
                  <a:txBody>
                    <a:bodyPr/>
                    <a:lstStyle/>
                    <a:p>
                      <a:r>
                        <a:rPr lang="en-US" dirty="0" smtClean="0"/>
                        <a:t>Total Cost</a:t>
                      </a:r>
                      <a:endParaRPr lang="en-US" dirty="0"/>
                    </a:p>
                  </a:txBody>
                  <a:tcPr/>
                </a:tc>
                <a:tc>
                  <a:txBody>
                    <a:bodyPr/>
                    <a:lstStyle/>
                    <a:p>
                      <a:r>
                        <a:rPr lang="en-US" dirty="0" smtClean="0"/>
                        <a:t>Year</a:t>
                      </a:r>
                      <a:endParaRPr lang="en-US" dirty="0"/>
                    </a:p>
                  </a:txBody>
                  <a:tcPr/>
                </a:tc>
              </a:tr>
              <a:tr h="370840">
                <a:tc>
                  <a:txBody>
                    <a:bodyPr/>
                    <a:lstStyle/>
                    <a:p>
                      <a:r>
                        <a:rPr lang="en-US" sz="1600" dirty="0" smtClean="0"/>
                        <a:t>PHASE 4: Water</a:t>
                      </a:r>
                      <a:r>
                        <a:rPr lang="en-US" sz="1600" baseline="0" dirty="0" smtClean="0"/>
                        <a:t> Main – Alderbrook to Manzanita Tank</a:t>
                      </a:r>
                      <a:endParaRPr lang="en-US" sz="1600" dirty="0"/>
                    </a:p>
                  </a:txBody>
                  <a:tcPr/>
                </a:tc>
                <a:tc>
                  <a:txBody>
                    <a:bodyPr/>
                    <a:lstStyle/>
                    <a:p>
                      <a:r>
                        <a:rPr lang="en-US" sz="1600" dirty="0" smtClean="0"/>
                        <a:t>$240/ft</a:t>
                      </a:r>
                      <a:endParaRPr lang="en-US" sz="1600" dirty="0"/>
                    </a:p>
                  </a:txBody>
                  <a:tcPr/>
                </a:tc>
                <a:tc>
                  <a:txBody>
                    <a:bodyPr/>
                    <a:lstStyle/>
                    <a:p>
                      <a:r>
                        <a:rPr lang="en-US" sz="1600" dirty="0" smtClean="0"/>
                        <a:t>$720,000</a:t>
                      </a:r>
                      <a:endParaRPr lang="en-US" sz="1600" dirty="0"/>
                    </a:p>
                  </a:txBody>
                  <a:tcPr/>
                </a:tc>
                <a:tc>
                  <a:txBody>
                    <a:bodyPr/>
                    <a:lstStyle/>
                    <a:p>
                      <a:r>
                        <a:rPr lang="en-US" sz="1600" dirty="0" smtClean="0"/>
                        <a:t>2033</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PHASE 4: 2</a:t>
                      </a:r>
                      <a:r>
                        <a:rPr lang="en-US" sz="1600" baseline="30000" dirty="0" smtClean="0"/>
                        <a:t>nd</a:t>
                      </a:r>
                      <a:r>
                        <a:rPr lang="en-US" sz="1600" dirty="0" smtClean="0"/>
                        <a:t> Tank at Manzanita Site</a:t>
                      </a:r>
                    </a:p>
                  </a:txBody>
                  <a:tcPr/>
                </a:tc>
                <a:tc>
                  <a:txBody>
                    <a:bodyPr/>
                    <a:lstStyle/>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$401,000</a:t>
                      </a:r>
                    </a:p>
                  </a:txBody>
                  <a:tcPr/>
                </a:tc>
                <a:tc>
                  <a:txBody>
                    <a:bodyPr/>
                    <a:lstStyle/>
                    <a:p>
                      <a:r>
                        <a:rPr lang="en-US" sz="1600" dirty="0" smtClean="0"/>
                        <a:t>2033</a:t>
                      </a:r>
                      <a:endParaRPr lang="en-US" sz="1600" dirty="0"/>
                    </a:p>
                  </a:txBody>
                  <a:tcPr/>
                </a:tc>
              </a:tr>
              <a:tr h="370840">
                <a:tc>
                  <a:txBody>
                    <a:bodyPr/>
                    <a:lstStyle/>
                    <a:p>
                      <a:pPr algn="r"/>
                      <a:r>
                        <a:rPr lang="en-US" sz="1600" b="1" dirty="0" smtClean="0"/>
                        <a:t>Subtotal</a:t>
                      </a:r>
                      <a:r>
                        <a:rPr lang="en-US" sz="1600" b="1" baseline="0" dirty="0" smtClean="0"/>
                        <a:t> Phase 4:</a:t>
                      </a:r>
                      <a:endParaRPr lang="en-US" sz="1600" b="1" dirty="0"/>
                    </a:p>
                  </a:txBody>
                  <a:tcPr/>
                </a:tc>
                <a:tc>
                  <a:txBody>
                    <a:bodyPr/>
                    <a:lstStyle/>
                    <a:p>
                      <a:endParaRPr lang="en-US" sz="1600" b="1" dirty="0"/>
                    </a:p>
                  </a:txBody>
                  <a:tcPr/>
                </a:tc>
                <a:tc>
                  <a:txBody>
                    <a:bodyPr/>
                    <a:lstStyle/>
                    <a:p>
                      <a:r>
                        <a:rPr lang="en-US" sz="1600" b="1" dirty="0" smtClean="0"/>
                        <a:t>$1,121,000</a:t>
                      </a:r>
                      <a:endParaRPr lang="en-US" sz="1600" b="1" dirty="0"/>
                    </a:p>
                  </a:txBody>
                  <a:tcPr/>
                </a:tc>
                <a:tc>
                  <a:txBody>
                    <a:bodyPr/>
                    <a:lstStyle/>
                    <a:p>
                      <a:endParaRPr lang="en-US" sz="1600" dirty="0"/>
                    </a:p>
                  </a:txBody>
                  <a:tcPr/>
                </a:tc>
              </a:tr>
              <a:tr h="370840">
                <a:tc>
                  <a:txBody>
                    <a:bodyPr/>
                    <a:lstStyle/>
                    <a:p>
                      <a:r>
                        <a:rPr lang="en-US" sz="1600" dirty="0" smtClean="0"/>
                        <a:t>PHASE 5: Water Main – McReavy:</a:t>
                      </a:r>
                      <a:r>
                        <a:rPr lang="en-US" sz="1600" baseline="0" dirty="0" smtClean="0"/>
                        <a:t> </a:t>
                      </a:r>
                      <a:r>
                        <a:rPr lang="en-US" sz="1600" dirty="0" smtClean="0"/>
                        <a:t>Union Ridge</a:t>
                      </a:r>
                      <a:r>
                        <a:rPr lang="en-US" sz="1600" baseline="0" dirty="0" smtClean="0"/>
                        <a:t> </a:t>
                      </a:r>
                      <a:r>
                        <a:rPr lang="en-US" sz="1600" dirty="0" smtClean="0"/>
                        <a:t>to Union</a:t>
                      </a:r>
                      <a:endParaRPr lang="en-US" sz="1600" dirty="0"/>
                    </a:p>
                  </a:txBody>
                  <a:tcPr/>
                </a:tc>
                <a:tc>
                  <a:txBody>
                    <a:bodyPr/>
                    <a:lstStyle/>
                    <a:p>
                      <a:r>
                        <a:rPr lang="en-US" sz="1600" dirty="0" smtClean="0"/>
                        <a:t>$240/ft</a:t>
                      </a:r>
                      <a:endParaRPr lang="en-US" sz="1600" dirty="0"/>
                    </a:p>
                  </a:txBody>
                  <a:tcPr/>
                </a:tc>
                <a:tc>
                  <a:txBody>
                    <a:bodyPr/>
                    <a:lstStyle/>
                    <a:p>
                      <a:r>
                        <a:rPr lang="en-US" sz="1600" dirty="0" smtClean="0"/>
                        <a:t>$956,400</a:t>
                      </a:r>
                      <a:endParaRPr lang="en-US" sz="1600" dirty="0"/>
                    </a:p>
                  </a:txBody>
                  <a:tcPr/>
                </a:tc>
                <a:tc>
                  <a:txBody>
                    <a:bodyPr/>
                    <a:lstStyle/>
                    <a:p>
                      <a:r>
                        <a:rPr lang="en-US" sz="1600" dirty="0" smtClean="0"/>
                        <a:t>2037</a:t>
                      </a:r>
                      <a:endParaRPr lang="en-US" sz="1600" dirty="0"/>
                    </a:p>
                  </a:txBody>
                  <a:tcPr/>
                </a:tc>
              </a:tr>
              <a:tr h="370840">
                <a:tc>
                  <a:txBody>
                    <a:bodyPr/>
                    <a:lstStyle/>
                    <a:p>
                      <a:r>
                        <a:rPr lang="en-US" sz="1600" dirty="0" smtClean="0"/>
                        <a:t>PHASE 5: Alderbrook</a:t>
                      </a:r>
                      <a:r>
                        <a:rPr lang="en-US" sz="1600" baseline="0" dirty="0" smtClean="0"/>
                        <a:t> Booster Station #4 for Reservoir #4 at Well 3 Site</a:t>
                      </a:r>
                      <a:endParaRPr lang="en-US" sz="1600" dirty="0"/>
                    </a:p>
                  </a:txBody>
                  <a:tcPr/>
                </a:tc>
                <a:tc>
                  <a:txBody>
                    <a:bodyPr/>
                    <a:lstStyle/>
                    <a:p>
                      <a:endParaRPr lang="en-US" sz="1600" dirty="0"/>
                    </a:p>
                  </a:txBody>
                  <a:tcPr/>
                </a:tc>
                <a:tc>
                  <a:txBody>
                    <a:bodyPr/>
                    <a:lstStyle/>
                    <a:p>
                      <a:r>
                        <a:rPr lang="en-US" sz="1600" dirty="0" smtClean="0"/>
                        <a:t>$75,000</a:t>
                      </a:r>
                      <a:endParaRPr lang="en-US" sz="1600" dirty="0"/>
                    </a:p>
                  </a:txBody>
                  <a:tcPr/>
                </a:tc>
                <a:tc>
                  <a:txBody>
                    <a:bodyPr/>
                    <a:lstStyle/>
                    <a:p>
                      <a:r>
                        <a:rPr lang="en-US" sz="1600" dirty="0" smtClean="0"/>
                        <a:t>2037</a:t>
                      </a:r>
                      <a:endParaRPr lang="en-US" sz="1600" dirty="0"/>
                    </a:p>
                  </a:txBody>
                  <a:tcPr/>
                </a:tc>
              </a:tr>
              <a:tr h="370840">
                <a:tc>
                  <a:txBody>
                    <a:bodyPr/>
                    <a:lstStyle/>
                    <a:p>
                      <a:r>
                        <a:rPr lang="en-US" sz="1600" dirty="0" smtClean="0"/>
                        <a:t>PHASE 5: Union Booster Station</a:t>
                      </a:r>
                      <a:r>
                        <a:rPr lang="en-US" sz="1600" baseline="0" dirty="0" smtClean="0"/>
                        <a:t> at Union Well 2</a:t>
                      </a:r>
                      <a:endParaRPr lang="en-US" sz="1600" dirty="0"/>
                    </a:p>
                  </a:txBody>
                  <a:tcPr/>
                </a:tc>
                <a:tc>
                  <a:txBody>
                    <a:bodyPr/>
                    <a:lstStyle/>
                    <a:p>
                      <a:endParaRPr lang="en-US" sz="1600" dirty="0"/>
                    </a:p>
                  </a:txBody>
                  <a:tcPr/>
                </a:tc>
                <a:tc>
                  <a:txBody>
                    <a:bodyPr/>
                    <a:lstStyle/>
                    <a:p>
                      <a:r>
                        <a:rPr lang="en-US" sz="1600" dirty="0" smtClean="0"/>
                        <a:t>$230,000</a:t>
                      </a:r>
                      <a:endParaRPr lang="en-US" sz="1600" dirty="0"/>
                    </a:p>
                  </a:txBody>
                  <a:tcPr/>
                </a:tc>
                <a:tc>
                  <a:txBody>
                    <a:bodyPr/>
                    <a:lstStyle/>
                    <a:p>
                      <a:r>
                        <a:rPr lang="en-US" sz="1600" dirty="0" smtClean="0"/>
                        <a:t>2037</a:t>
                      </a:r>
                      <a:endParaRPr lang="en-US" sz="1600" dirty="0"/>
                    </a:p>
                  </a:txBody>
                  <a:tcPr/>
                </a:tc>
              </a:tr>
              <a:tr h="370840">
                <a:tc>
                  <a:txBody>
                    <a:bodyPr/>
                    <a:lstStyle/>
                    <a:p>
                      <a:r>
                        <a:rPr lang="en-US" sz="1600" dirty="0" smtClean="0"/>
                        <a:t>PHASE 5: Alderbrook</a:t>
                      </a:r>
                      <a:r>
                        <a:rPr lang="en-US" sz="1600" baseline="0" dirty="0" smtClean="0"/>
                        <a:t> Reservoir #4</a:t>
                      </a:r>
                      <a:endParaRPr lang="en-US" sz="1600" dirty="0"/>
                    </a:p>
                  </a:txBody>
                  <a:tcPr/>
                </a:tc>
                <a:tc>
                  <a:txBody>
                    <a:bodyPr/>
                    <a:lstStyle/>
                    <a:p>
                      <a:endParaRPr lang="en-US" sz="1600" dirty="0"/>
                    </a:p>
                  </a:txBody>
                  <a:tcPr/>
                </a:tc>
                <a:tc>
                  <a:txBody>
                    <a:bodyPr/>
                    <a:lstStyle/>
                    <a:p>
                      <a:r>
                        <a:rPr lang="en-US" sz="1600" dirty="0" smtClean="0"/>
                        <a:t>$465,000</a:t>
                      </a:r>
                      <a:endParaRPr lang="en-US" sz="1600" dirty="0"/>
                    </a:p>
                  </a:txBody>
                  <a:tcPr/>
                </a:tc>
                <a:tc>
                  <a:txBody>
                    <a:bodyPr/>
                    <a:lstStyle/>
                    <a:p>
                      <a:r>
                        <a:rPr lang="en-US" sz="1600" dirty="0" smtClean="0"/>
                        <a:t>2037</a:t>
                      </a:r>
                      <a:endParaRPr lang="en-US" sz="1600" dirty="0"/>
                    </a:p>
                  </a:txBody>
                  <a:tcPr/>
                </a:tc>
              </a:tr>
              <a:tr h="370840">
                <a:tc>
                  <a:txBody>
                    <a:bodyPr/>
                    <a:lstStyle/>
                    <a:p>
                      <a:r>
                        <a:rPr kumimoji="0" lang="en-US" sz="1600" kern="1200" dirty="0" smtClean="0">
                          <a:solidFill>
                            <a:schemeClr val="dk1"/>
                          </a:solidFill>
                          <a:latin typeface="+mn-lt"/>
                          <a:ea typeface="+mn-ea"/>
                          <a:cs typeface="+mn-cs"/>
                        </a:rPr>
                        <a:t>PHASE 5: 2nd Well at Manzanita Site</a:t>
                      </a:r>
                      <a:endParaRPr kumimoji="0" lang="en-US" sz="1600" kern="1200" dirty="0">
                        <a:solidFill>
                          <a:schemeClr val="dk1"/>
                        </a:solidFill>
                        <a:latin typeface="+mn-lt"/>
                        <a:ea typeface="+mn-ea"/>
                        <a:cs typeface="+mn-cs"/>
                      </a:endParaRPr>
                    </a:p>
                  </a:txBody>
                  <a:tcPr/>
                </a:tc>
                <a:tc>
                  <a:txBody>
                    <a:bodyPr/>
                    <a:lstStyle/>
                    <a:p>
                      <a:r>
                        <a:rPr lang="en-US" sz="1600" dirty="0" smtClean="0"/>
                        <a:t>$344/ft</a:t>
                      </a:r>
                      <a:endParaRPr lang="en-US" sz="1600" dirty="0"/>
                    </a:p>
                  </a:txBody>
                  <a:tcPr/>
                </a:tc>
                <a:tc>
                  <a:txBody>
                    <a:bodyPr/>
                    <a:lstStyle/>
                    <a:p>
                      <a:pPr marL="0" algn="l" rtl="0" eaLnBrk="1" latinLnBrk="0" hangingPunct="1"/>
                      <a:r>
                        <a:rPr kumimoji="0" lang="en-US" sz="1600" kern="1200" dirty="0" smtClean="0">
                          <a:solidFill>
                            <a:schemeClr val="dk1"/>
                          </a:solidFill>
                          <a:latin typeface="+mn-lt"/>
                          <a:ea typeface="+mn-ea"/>
                          <a:cs typeface="+mn-cs"/>
                        </a:rPr>
                        <a:t>$344,000</a:t>
                      </a:r>
                      <a:endParaRPr kumimoji="0" lang="en-US" sz="1600" kern="1200" dirty="0">
                        <a:solidFill>
                          <a:schemeClr val="dk1"/>
                        </a:solidFill>
                        <a:latin typeface="+mn-lt"/>
                        <a:ea typeface="+mn-ea"/>
                        <a:cs typeface="+mn-cs"/>
                      </a:endParaRPr>
                    </a:p>
                  </a:txBody>
                  <a:tcPr/>
                </a:tc>
                <a:tc>
                  <a:txBody>
                    <a:bodyPr/>
                    <a:lstStyle/>
                    <a:p>
                      <a:r>
                        <a:rPr lang="en-US" sz="1600" dirty="0" smtClean="0"/>
                        <a:t>2037</a:t>
                      </a:r>
                      <a:endParaRPr lang="en-US" sz="1600" dirty="0"/>
                    </a:p>
                  </a:txBody>
                  <a:tcPr/>
                </a:tc>
              </a:tr>
              <a:tr h="370840">
                <a:tc>
                  <a:txBody>
                    <a:bodyPr/>
                    <a:lstStyle/>
                    <a:p>
                      <a:r>
                        <a:rPr kumimoji="0" lang="en-US" sz="1600" kern="1200" dirty="0" smtClean="0">
                          <a:solidFill>
                            <a:schemeClr val="dk1"/>
                          </a:solidFill>
                          <a:latin typeface="+mn-lt"/>
                          <a:ea typeface="+mn-ea"/>
                          <a:cs typeface="+mn-cs"/>
                        </a:rPr>
                        <a:t>PHASE 5: Well #4 at Alderbrook Well 3 Site</a:t>
                      </a:r>
                      <a:endParaRPr kumimoji="0" lang="en-US" sz="1600" kern="1200" dirty="0">
                        <a:solidFill>
                          <a:schemeClr val="dk1"/>
                        </a:solidFill>
                        <a:latin typeface="+mn-lt"/>
                        <a:ea typeface="+mn-ea"/>
                        <a:cs typeface="+mn-cs"/>
                      </a:endParaRPr>
                    </a:p>
                  </a:txBody>
                  <a:tcPr/>
                </a:tc>
                <a:tc>
                  <a:txBody>
                    <a:bodyPr/>
                    <a:lstStyle/>
                    <a:p>
                      <a:r>
                        <a:rPr lang="en-US" sz="1600" dirty="0" smtClean="0"/>
                        <a:t>$344/ft</a:t>
                      </a:r>
                      <a:endParaRPr lang="en-US" sz="1600" dirty="0"/>
                    </a:p>
                  </a:txBody>
                  <a:tcPr/>
                </a:tc>
                <a:tc>
                  <a:txBody>
                    <a:bodyPr/>
                    <a:lstStyle/>
                    <a:p>
                      <a:pPr marL="0" algn="l" rtl="0" eaLnBrk="1" latinLnBrk="0" hangingPunct="1"/>
                      <a:r>
                        <a:rPr kumimoji="0" lang="en-US" sz="1600" kern="1200" dirty="0" smtClean="0">
                          <a:solidFill>
                            <a:schemeClr val="dk1"/>
                          </a:solidFill>
                          <a:latin typeface="+mn-lt"/>
                          <a:ea typeface="+mn-ea"/>
                          <a:cs typeface="+mn-cs"/>
                        </a:rPr>
                        <a:t>$344,000</a:t>
                      </a:r>
                      <a:endParaRPr kumimoji="0" lang="en-US" sz="1600" kern="1200" dirty="0">
                        <a:solidFill>
                          <a:schemeClr val="dk1"/>
                        </a:solidFill>
                        <a:latin typeface="+mn-lt"/>
                        <a:ea typeface="+mn-ea"/>
                        <a:cs typeface="+mn-cs"/>
                      </a:endParaRPr>
                    </a:p>
                  </a:txBody>
                  <a:tcPr/>
                </a:tc>
                <a:tc>
                  <a:txBody>
                    <a:bodyPr/>
                    <a:lstStyle/>
                    <a:p>
                      <a:r>
                        <a:rPr lang="en-US" sz="1600" dirty="0" smtClean="0"/>
                        <a:t>2037</a:t>
                      </a:r>
                      <a:endParaRPr lang="en-US" sz="1600" dirty="0"/>
                    </a:p>
                  </a:txBody>
                  <a:tcPr/>
                </a:tc>
              </a:tr>
              <a:tr h="370840">
                <a:tc>
                  <a:txBody>
                    <a:bodyPr/>
                    <a:lstStyle/>
                    <a:p>
                      <a:pPr algn="r"/>
                      <a:r>
                        <a:rPr lang="en-US" sz="1600" b="1" dirty="0" smtClean="0"/>
                        <a:t>Subtotal</a:t>
                      </a:r>
                      <a:r>
                        <a:rPr lang="en-US" sz="1600" b="1" baseline="0" dirty="0" smtClean="0"/>
                        <a:t> Phase 5:</a:t>
                      </a:r>
                      <a:endParaRPr lang="en-US" sz="1600" b="1" dirty="0"/>
                    </a:p>
                  </a:txBody>
                  <a:tcPr/>
                </a:tc>
                <a:tc>
                  <a:txBody>
                    <a:bodyPr/>
                    <a:lstStyle/>
                    <a:p>
                      <a:endParaRPr lang="en-US" sz="1600" b="1" dirty="0"/>
                    </a:p>
                  </a:txBody>
                  <a:tcPr/>
                </a:tc>
                <a:tc>
                  <a:txBody>
                    <a:bodyPr/>
                    <a:lstStyle/>
                    <a:p>
                      <a:r>
                        <a:rPr lang="en-US" sz="1600" b="1" dirty="0" smtClean="0"/>
                        <a:t>$2,414,400</a:t>
                      </a:r>
                      <a:endParaRPr lang="en-US" sz="1600" b="1" dirty="0"/>
                    </a:p>
                  </a:txBody>
                  <a:tcPr/>
                </a:tc>
                <a:tc>
                  <a:txBody>
                    <a:bodyPr/>
                    <a:lstStyle/>
                    <a:p>
                      <a:endParaRPr lang="en-US" sz="1600" b="0"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RW SERVICE AREA.jpg"/>
          <p:cNvPicPr>
            <a:picLocks noGrp="1" noChangeAspect="1"/>
          </p:cNvPicPr>
          <p:nvPr>
            <p:ph idx="1"/>
          </p:nvPr>
        </p:nvPicPr>
        <p:blipFill>
          <a:blip r:embed="rId3" cstate="print"/>
          <a:srcRect l="2500" t="4697" r="1667" b="2576"/>
          <a:stretch>
            <a:fillRect/>
          </a:stretch>
        </p:blipFill>
        <p:spPr>
          <a:xfrm>
            <a:off x="-14817" y="1123784"/>
            <a:ext cx="9158817" cy="5734216"/>
          </a:xfrm>
        </p:spPr>
      </p:pic>
      <p:sp>
        <p:nvSpPr>
          <p:cNvPr id="6" name="TextBox 5"/>
          <p:cNvSpPr txBox="1"/>
          <p:nvPr/>
        </p:nvSpPr>
        <p:spPr>
          <a:xfrm>
            <a:off x="2743200" y="4495800"/>
            <a:ext cx="1905000" cy="369332"/>
          </a:xfrm>
          <a:prstGeom prst="rect">
            <a:avLst/>
          </a:prstGeom>
          <a:noFill/>
        </p:spPr>
        <p:txBody>
          <a:bodyPr wrap="square" rtlCol="0">
            <a:spAutoFit/>
          </a:bodyPr>
          <a:lstStyle/>
          <a:p>
            <a:r>
              <a:rPr lang="en-US" dirty="0" smtClean="0">
                <a:solidFill>
                  <a:schemeClr val="bg1"/>
                </a:solidFill>
              </a:rPr>
              <a:t>ALDERB</a:t>
            </a:r>
            <a:r>
              <a:rPr lang="en-US" dirty="0" smtClean="0"/>
              <a:t>ROOK</a:t>
            </a:r>
            <a:endParaRPr lang="en-US" dirty="0"/>
          </a:p>
        </p:txBody>
      </p:sp>
      <p:sp>
        <p:nvSpPr>
          <p:cNvPr id="7" name="TextBox 6"/>
          <p:cNvSpPr txBox="1"/>
          <p:nvPr/>
        </p:nvSpPr>
        <p:spPr>
          <a:xfrm>
            <a:off x="457200" y="2590800"/>
            <a:ext cx="1066800" cy="369332"/>
          </a:xfrm>
          <a:prstGeom prst="rect">
            <a:avLst/>
          </a:prstGeom>
          <a:noFill/>
        </p:spPr>
        <p:txBody>
          <a:bodyPr wrap="square" rtlCol="0">
            <a:spAutoFit/>
          </a:bodyPr>
          <a:lstStyle/>
          <a:p>
            <a:r>
              <a:rPr lang="en-US" dirty="0" smtClean="0">
                <a:solidFill>
                  <a:schemeClr val="bg1"/>
                </a:solidFill>
              </a:rPr>
              <a:t>UNION</a:t>
            </a:r>
            <a:endParaRPr lang="en-US" dirty="0">
              <a:solidFill>
                <a:schemeClr val="bg1"/>
              </a:solidFill>
            </a:endParaRPr>
          </a:p>
        </p:txBody>
      </p:sp>
      <p:sp>
        <p:nvSpPr>
          <p:cNvPr id="8" name="TextBox 7"/>
          <p:cNvSpPr txBox="1"/>
          <p:nvPr/>
        </p:nvSpPr>
        <p:spPr>
          <a:xfrm>
            <a:off x="0" y="4038600"/>
            <a:ext cx="1371600" cy="338554"/>
          </a:xfrm>
          <a:prstGeom prst="rect">
            <a:avLst/>
          </a:prstGeom>
          <a:noFill/>
        </p:spPr>
        <p:txBody>
          <a:bodyPr wrap="square" rtlCol="0">
            <a:spAutoFit/>
          </a:bodyPr>
          <a:lstStyle/>
          <a:p>
            <a:r>
              <a:rPr lang="en-US" sz="1600" dirty="0" smtClean="0"/>
              <a:t>VUEC</a:t>
            </a:r>
            <a:r>
              <a:rPr lang="en-US" sz="1600" dirty="0" smtClean="0">
                <a:solidFill>
                  <a:schemeClr val="bg1"/>
                </a:solidFill>
              </a:rPr>
              <a:t>REST</a:t>
            </a:r>
            <a:endParaRPr lang="en-US" sz="1600" dirty="0">
              <a:solidFill>
                <a:schemeClr val="bg1"/>
              </a:solidFill>
            </a:endParaRPr>
          </a:p>
        </p:txBody>
      </p:sp>
      <p:sp>
        <p:nvSpPr>
          <p:cNvPr id="9" name="TextBox 8"/>
          <p:cNvSpPr txBox="1"/>
          <p:nvPr/>
        </p:nvSpPr>
        <p:spPr>
          <a:xfrm>
            <a:off x="304800" y="3429000"/>
            <a:ext cx="914400" cy="584775"/>
          </a:xfrm>
          <a:prstGeom prst="rect">
            <a:avLst/>
          </a:prstGeom>
          <a:noFill/>
        </p:spPr>
        <p:txBody>
          <a:bodyPr wrap="square" rtlCol="0">
            <a:spAutoFit/>
          </a:bodyPr>
          <a:lstStyle/>
          <a:p>
            <a:r>
              <a:rPr lang="en-US" sz="1600" dirty="0" smtClean="0"/>
              <a:t>UNION RIDGE</a:t>
            </a:r>
            <a:endParaRPr lang="en-US" sz="1600" dirty="0"/>
          </a:p>
        </p:txBody>
      </p:sp>
      <p:sp>
        <p:nvSpPr>
          <p:cNvPr id="10" name="TextBox 9"/>
          <p:cNvSpPr txBox="1"/>
          <p:nvPr/>
        </p:nvSpPr>
        <p:spPr>
          <a:xfrm>
            <a:off x="1676400" y="3048000"/>
            <a:ext cx="914400" cy="584775"/>
          </a:xfrm>
          <a:prstGeom prst="rect">
            <a:avLst/>
          </a:prstGeom>
          <a:noFill/>
        </p:spPr>
        <p:txBody>
          <a:bodyPr wrap="square" rtlCol="0">
            <a:spAutoFit/>
          </a:bodyPr>
          <a:lstStyle/>
          <a:p>
            <a:r>
              <a:rPr lang="en-US" sz="1600" dirty="0" smtClean="0"/>
              <a:t>HOOD</a:t>
            </a:r>
          </a:p>
          <a:p>
            <a:r>
              <a:rPr lang="en-US" sz="1600" dirty="0" smtClean="0"/>
              <a:t>CANAL</a:t>
            </a:r>
            <a:endParaRPr lang="en-US" sz="1600" dirty="0"/>
          </a:p>
        </p:txBody>
      </p:sp>
      <p:sp>
        <p:nvSpPr>
          <p:cNvPr id="11" name="TextBox 10"/>
          <p:cNvSpPr txBox="1"/>
          <p:nvPr/>
        </p:nvSpPr>
        <p:spPr>
          <a:xfrm>
            <a:off x="1219200" y="3886200"/>
            <a:ext cx="677108" cy="1150315"/>
          </a:xfrm>
          <a:prstGeom prst="rect">
            <a:avLst/>
          </a:prstGeom>
          <a:noFill/>
        </p:spPr>
        <p:txBody>
          <a:bodyPr vert="vert270" wrap="none" rtlCol="0">
            <a:spAutoFit/>
          </a:bodyPr>
          <a:lstStyle/>
          <a:p>
            <a:r>
              <a:rPr lang="en-US" sz="1600" dirty="0" smtClean="0"/>
              <a:t>HIGHLAND</a:t>
            </a:r>
          </a:p>
          <a:p>
            <a:r>
              <a:rPr lang="en-US" sz="1600" dirty="0" smtClean="0"/>
              <a:t>PARK</a:t>
            </a:r>
            <a:endParaRPr lang="en-US" sz="1600" dirty="0"/>
          </a:p>
        </p:txBody>
      </p:sp>
      <p:sp>
        <p:nvSpPr>
          <p:cNvPr id="12" name="Title 1"/>
          <p:cNvSpPr txBox="1">
            <a:spLocks/>
          </p:cNvSpPr>
          <p:nvPr/>
        </p:nvSpPr>
        <p:spPr>
          <a:xfrm>
            <a:off x="381000" y="0"/>
            <a:ext cx="82296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000" dirty="0" smtClean="0">
                <a:solidFill>
                  <a:schemeClr val="bg1"/>
                </a:solidFill>
                <a:latin typeface="+mj-lt"/>
                <a:ea typeface="+mj-ea"/>
                <a:cs typeface="+mj-cs"/>
              </a:rPr>
              <a:t>Service Area Map</a:t>
            </a:r>
            <a:endParaRPr kumimoji="0" lang="en-US" sz="5000" b="0" i="0"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52400"/>
            <a:ext cx="8229600" cy="704850"/>
          </a:xfrm>
        </p:spPr>
        <p:txBody>
          <a:bodyPr/>
          <a:lstStyle/>
          <a:p>
            <a:pPr algn="ctr" eaLnBrk="1" hangingPunct="1"/>
            <a:r>
              <a:rPr lang="en-US" dirty="0" smtClean="0">
                <a:solidFill>
                  <a:schemeClr val="bg1"/>
                </a:solidFill>
              </a:rPr>
              <a:t>Consolidation Projects</a:t>
            </a:r>
          </a:p>
        </p:txBody>
      </p:sp>
      <p:graphicFrame>
        <p:nvGraphicFramePr>
          <p:cNvPr id="4" name="Content Placeholder 3"/>
          <p:cNvGraphicFramePr>
            <a:graphicFrameLocks noGrp="1"/>
          </p:cNvGraphicFramePr>
          <p:nvPr>
            <p:ph idx="1"/>
          </p:nvPr>
        </p:nvGraphicFramePr>
        <p:xfrm>
          <a:off x="304800" y="838200"/>
          <a:ext cx="8534400" cy="5689600"/>
        </p:xfrm>
        <a:graphic>
          <a:graphicData uri="http://schemas.openxmlformats.org/drawingml/2006/table">
            <a:tbl>
              <a:tblPr firstRow="1" bandRow="1">
                <a:tableStyleId>{5C22544A-7EE6-4342-B048-85BDC9FD1C3A}</a:tableStyleId>
              </a:tblPr>
              <a:tblGrid>
                <a:gridCol w="4724400"/>
                <a:gridCol w="1371600"/>
                <a:gridCol w="1295400"/>
                <a:gridCol w="1143000"/>
              </a:tblGrid>
              <a:tr h="370840">
                <a:tc>
                  <a:txBody>
                    <a:bodyPr/>
                    <a:lstStyle/>
                    <a:p>
                      <a:r>
                        <a:rPr lang="en-US" dirty="0" smtClean="0"/>
                        <a:t>Non-Consolidated Related</a:t>
                      </a:r>
                      <a:r>
                        <a:rPr lang="en-US" baseline="0" dirty="0" smtClean="0"/>
                        <a:t> </a:t>
                      </a:r>
                      <a:r>
                        <a:rPr lang="en-US" dirty="0" smtClean="0"/>
                        <a:t>Projects</a:t>
                      </a:r>
                      <a:endParaRPr lang="en-US" dirty="0"/>
                    </a:p>
                  </a:txBody>
                  <a:tcPr/>
                </a:tc>
                <a:tc>
                  <a:txBody>
                    <a:bodyPr/>
                    <a:lstStyle/>
                    <a:p>
                      <a:r>
                        <a:rPr lang="en-US" dirty="0" smtClean="0"/>
                        <a:t>Unit Cost</a:t>
                      </a:r>
                      <a:endParaRPr lang="en-US" dirty="0"/>
                    </a:p>
                  </a:txBody>
                  <a:tcPr/>
                </a:tc>
                <a:tc>
                  <a:txBody>
                    <a:bodyPr/>
                    <a:lstStyle/>
                    <a:p>
                      <a:r>
                        <a:rPr lang="en-US" dirty="0" smtClean="0"/>
                        <a:t>Total Cost</a:t>
                      </a:r>
                      <a:endParaRPr lang="en-US" dirty="0"/>
                    </a:p>
                  </a:txBody>
                  <a:tcPr/>
                </a:tc>
                <a:tc>
                  <a:txBody>
                    <a:bodyPr/>
                    <a:lstStyle/>
                    <a:p>
                      <a:r>
                        <a:rPr lang="en-US" dirty="0" smtClean="0"/>
                        <a:t>Year</a:t>
                      </a:r>
                      <a:endParaRPr lang="en-US" dirty="0"/>
                    </a:p>
                  </a:txBody>
                  <a:tcPr/>
                </a:tc>
              </a:tr>
              <a:tr h="370840">
                <a:tc>
                  <a:txBody>
                    <a:bodyPr/>
                    <a:lstStyle/>
                    <a:p>
                      <a:r>
                        <a:rPr lang="en-US" sz="1600" dirty="0" smtClean="0"/>
                        <a:t>Recoat &amp; Reseal Alderbrook Tanks #1 &amp; #2</a:t>
                      </a:r>
                      <a:endParaRPr lang="en-US" sz="1600" dirty="0"/>
                    </a:p>
                  </a:txBody>
                  <a:tcPr/>
                </a:tc>
                <a:tc>
                  <a:txBody>
                    <a:bodyPr/>
                    <a:lstStyle/>
                    <a:p>
                      <a:r>
                        <a:rPr lang="en-US" sz="1600" dirty="0" smtClean="0"/>
                        <a:t>$120,000 ea</a:t>
                      </a:r>
                      <a:endParaRPr lang="en-US" sz="1600" dirty="0"/>
                    </a:p>
                  </a:txBody>
                  <a:tcPr/>
                </a:tc>
                <a:tc>
                  <a:txBody>
                    <a:bodyPr/>
                    <a:lstStyle/>
                    <a:p>
                      <a:r>
                        <a:rPr lang="en-US" sz="1600" dirty="0" smtClean="0"/>
                        <a:t>$240,000</a:t>
                      </a:r>
                      <a:endParaRPr lang="en-US" sz="1600" dirty="0"/>
                    </a:p>
                  </a:txBody>
                  <a:tcPr/>
                </a:tc>
                <a:tc>
                  <a:txBody>
                    <a:bodyPr/>
                    <a:lstStyle/>
                    <a:p>
                      <a:r>
                        <a:rPr lang="en-US" sz="1600" dirty="0" smtClean="0"/>
                        <a:t>2017</a:t>
                      </a:r>
                      <a:endParaRPr lang="en-US" sz="1600" dirty="0"/>
                    </a:p>
                  </a:txBody>
                  <a:tcPr/>
                </a:tc>
              </a:tr>
              <a:tr h="370840">
                <a:tc>
                  <a:txBody>
                    <a:bodyPr/>
                    <a:lstStyle/>
                    <a:p>
                      <a:r>
                        <a:rPr lang="en-US" sz="1600" dirty="0" smtClean="0"/>
                        <a:t>Highland Park Tank Repairs</a:t>
                      </a:r>
                      <a:endParaRPr lang="en-US" sz="1600" dirty="0"/>
                    </a:p>
                  </a:txBody>
                  <a:tcPr/>
                </a:tc>
                <a:tc>
                  <a:txBody>
                    <a:bodyPr/>
                    <a:lstStyle/>
                    <a:p>
                      <a:endParaRPr lang="en-US" sz="1600" dirty="0"/>
                    </a:p>
                  </a:txBody>
                  <a:tcPr/>
                </a:tc>
                <a:tc>
                  <a:txBody>
                    <a:bodyPr/>
                    <a:lstStyle/>
                    <a:p>
                      <a:r>
                        <a:rPr lang="en-US" sz="1600" dirty="0" smtClean="0"/>
                        <a:t>$5,000</a:t>
                      </a:r>
                      <a:endParaRPr lang="en-US" sz="1600" dirty="0"/>
                    </a:p>
                  </a:txBody>
                  <a:tcPr/>
                </a:tc>
                <a:tc>
                  <a:txBody>
                    <a:bodyPr/>
                    <a:lstStyle/>
                    <a:p>
                      <a:r>
                        <a:rPr lang="en-US" sz="1600" dirty="0" smtClean="0"/>
                        <a:t>2017</a:t>
                      </a:r>
                      <a:endParaRPr lang="en-US" sz="1600" dirty="0"/>
                    </a:p>
                  </a:txBody>
                  <a:tcPr/>
                </a:tc>
              </a:tr>
              <a:tr h="370840">
                <a:tc>
                  <a:txBody>
                    <a:bodyPr/>
                    <a:lstStyle/>
                    <a:p>
                      <a:r>
                        <a:rPr lang="en-US" sz="1600" dirty="0" smtClean="0"/>
                        <a:t>Unio</a:t>
                      </a:r>
                      <a:r>
                        <a:rPr lang="en-US" sz="1600" baseline="0" dirty="0" smtClean="0"/>
                        <a:t>n Ridge Tank Exterior Recoating</a:t>
                      </a:r>
                      <a:endParaRPr lang="en-US" sz="1600" dirty="0"/>
                    </a:p>
                  </a:txBody>
                  <a:tcPr/>
                </a:tc>
                <a:tc>
                  <a:txBody>
                    <a:bodyPr/>
                    <a:lstStyle/>
                    <a:p>
                      <a:endParaRPr lang="en-US" sz="1600" dirty="0"/>
                    </a:p>
                  </a:txBody>
                  <a:tcPr/>
                </a:tc>
                <a:tc>
                  <a:txBody>
                    <a:bodyPr/>
                    <a:lstStyle/>
                    <a:p>
                      <a:r>
                        <a:rPr lang="en-US" sz="1600" dirty="0" smtClean="0"/>
                        <a:t>$10,000</a:t>
                      </a:r>
                      <a:endParaRPr lang="en-US" sz="1600" dirty="0"/>
                    </a:p>
                  </a:txBody>
                  <a:tcPr/>
                </a:tc>
                <a:tc>
                  <a:txBody>
                    <a:bodyPr/>
                    <a:lstStyle/>
                    <a:p>
                      <a:r>
                        <a:rPr lang="en-US" sz="1600" dirty="0" smtClean="0"/>
                        <a:t>2017</a:t>
                      </a:r>
                      <a:endParaRPr lang="en-US" sz="1600" dirty="0"/>
                    </a:p>
                  </a:txBody>
                  <a:tcPr/>
                </a:tc>
              </a:tr>
              <a:tr h="370840">
                <a:tc>
                  <a:txBody>
                    <a:bodyPr/>
                    <a:lstStyle/>
                    <a:p>
                      <a:r>
                        <a:rPr lang="en-US" sz="1600" dirty="0" smtClean="0"/>
                        <a:t>Repaint</a:t>
                      </a:r>
                      <a:r>
                        <a:rPr lang="en-US" sz="1600" baseline="0" dirty="0" smtClean="0"/>
                        <a:t> Well Houses and Booster Stations</a:t>
                      </a:r>
                      <a:endParaRPr lang="en-US" sz="1600" dirty="0"/>
                    </a:p>
                  </a:txBody>
                  <a:tcPr/>
                </a:tc>
                <a:tc>
                  <a:txBody>
                    <a:bodyPr/>
                    <a:lstStyle/>
                    <a:p>
                      <a:endParaRPr lang="en-US" sz="1600" dirty="0"/>
                    </a:p>
                  </a:txBody>
                  <a:tcPr/>
                </a:tc>
                <a:tc>
                  <a:txBody>
                    <a:bodyPr/>
                    <a:lstStyle/>
                    <a:p>
                      <a:r>
                        <a:rPr lang="en-US" sz="1600" dirty="0" smtClean="0"/>
                        <a:t>$16,300</a:t>
                      </a:r>
                      <a:endParaRPr lang="en-US" sz="1600" dirty="0"/>
                    </a:p>
                  </a:txBody>
                  <a:tcPr/>
                </a:tc>
                <a:tc>
                  <a:txBody>
                    <a:bodyPr/>
                    <a:lstStyle/>
                    <a:p>
                      <a:r>
                        <a:rPr lang="en-US" sz="1600" dirty="0" smtClean="0"/>
                        <a:t>2017, 2021</a:t>
                      </a:r>
                      <a:endParaRPr lang="en-US" sz="1600" dirty="0"/>
                    </a:p>
                  </a:txBody>
                  <a:tcPr/>
                </a:tc>
              </a:tr>
              <a:tr h="370840">
                <a:tc>
                  <a:txBody>
                    <a:bodyPr/>
                    <a:lstStyle/>
                    <a:p>
                      <a:r>
                        <a:rPr lang="en-US" sz="1600" dirty="0" smtClean="0"/>
                        <a:t>Tank</a:t>
                      </a:r>
                      <a:r>
                        <a:rPr lang="en-US" sz="1600" baseline="0" dirty="0" smtClean="0"/>
                        <a:t> Inspections and Cleanings</a:t>
                      </a:r>
                      <a:endParaRPr lang="en-US" sz="1600" dirty="0"/>
                    </a:p>
                  </a:txBody>
                  <a:tcPr/>
                </a:tc>
                <a:tc>
                  <a:txBody>
                    <a:bodyPr/>
                    <a:lstStyle/>
                    <a:p>
                      <a:endParaRPr lang="en-US" sz="1600" dirty="0"/>
                    </a:p>
                  </a:txBody>
                  <a:tcPr/>
                </a:tc>
                <a:tc>
                  <a:txBody>
                    <a:bodyPr/>
                    <a:lstStyle/>
                    <a:p>
                      <a:r>
                        <a:rPr lang="en-US" sz="1600" dirty="0" smtClean="0"/>
                        <a:t>$45,350</a:t>
                      </a:r>
                      <a:endParaRPr lang="en-US" sz="1600" dirty="0"/>
                    </a:p>
                  </a:txBody>
                  <a:tcPr/>
                </a:tc>
                <a:tc>
                  <a:txBody>
                    <a:bodyPr/>
                    <a:lstStyle/>
                    <a:p>
                      <a:r>
                        <a:rPr lang="en-US" sz="1600" dirty="0" smtClean="0"/>
                        <a:t>2017-2028</a:t>
                      </a:r>
                      <a:endParaRPr lang="en-US" sz="1600" dirty="0"/>
                    </a:p>
                  </a:txBody>
                  <a:tcPr/>
                </a:tc>
              </a:tr>
              <a:tr h="370840">
                <a:tc>
                  <a:txBody>
                    <a:bodyPr/>
                    <a:lstStyle/>
                    <a:p>
                      <a:r>
                        <a:rPr lang="en-US" sz="1600" dirty="0" smtClean="0"/>
                        <a:t>Highland Park Well Pump Replacement</a:t>
                      </a:r>
                      <a:r>
                        <a:rPr lang="en-US" sz="1600" baseline="0" dirty="0" smtClean="0"/>
                        <a:t> due to Age</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$78,000</a:t>
                      </a:r>
                      <a:endParaRPr lang="en-US" sz="1600" dirty="0"/>
                    </a:p>
                  </a:txBody>
                  <a:tcPr/>
                </a:tc>
                <a:tc>
                  <a:txBody>
                    <a:bodyPr/>
                    <a:lstStyle/>
                    <a:p>
                      <a:r>
                        <a:rPr lang="en-US" sz="1600" dirty="0" smtClean="0"/>
                        <a:t>2018</a:t>
                      </a:r>
                      <a:endParaRPr lang="en-US" sz="1600" dirty="0"/>
                    </a:p>
                  </a:txBody>
                  <a:tcPr/>
                </a:tc>
              </a:tr>
              <a:tr h="370840">
                <a:tc>
                  <a:txBody>
                    <a:bodyPr/>
                    <a:lstStyle/>
                    <a:p>
                      <a:r>
                        <a:rPr lang="en-US" sz="1600" dirty="0" smtClean="0"/>
                        <a:t>Rebuild</a:t>
                      </a:r>
                      <a:r>
                        <a:rPr lang="en-US" sz="1600" baseline="0" dirty="0" smtClean="0"/>
                        <a:t> Existing Vuecrest Booster Station</a:t>
                      </a:r>
                      <a:endParaRPr lang="en-US" sz="1600" dirty="0"/>
                    </a:p>
                  </a:txBody>
                  <a:tcPr/>
                </a:tc>
                <a:tc>
                  <a:txBody>
                    <a:bodyPr/>
                    <a:lstStyle/>
                    <a:p>
                      <a:endParaRPr lang="en-US" sz="1600" dirty="0"/>
                    </a:p>
                  </a:txBody>
                  <a:tcPr/>
                </a:tc>
                <a:tc>
                  <a:txBody>
                    <a:bodyPr/>
                    <a:lstStyle/>
                    <a:p>
                      <a:r>
                        <a:rPr lang="en-US" sz="1600" dirty="0" smtClean="0"/>
                        <a:t>$15,000</a:t>
                      </a:r>
                      <a:endParaRPr lang="en-US" sz="1600" dirty="0"/>
                    </a:p>
                  </a:txBody>
                  <a:tcPr/>
                </a:tc>
                <a:tc>
                  <a:txBody>
                    <a:bodyPr/>
                    <a:lstStyle/>
                    <a:p>
                      <a:r>
                        <a:rPr lang="en-US" sz="1600" dirty="0" smtClean="0"/>
                        <a:t>2018</a:t>
                      </a:r>
                      <a:endParaRPr lang="en-US" sz="1600" dirty="0"/>
                    </a:p>
                  </a:txBody>
                  <a:tcPr/>
                </a:tc>
              </a:tr>
              <a:tr h="370840">
                <a:tc>
                  <a:txBody>
                    <a:bodyPr/>
                    <a:lstStyle/>
                    <a:p>
                      <a:r>
                        <a:rPr lang="en-US" sz="1600" dirty="0" smtClean="0"/>
                        <a:t>Union Main Line Extensions</a:t>
                      </a:r>
                      <a:endParaRPr lang="en-US" sz="1600" dirty="0"/>
                    </a:p>
                  </a:txBody>
                  <a:tcPr/>
                </a:tc>
                <a:tc>
                  <a:txBody>
                    <a:bodyPr/>
                    <a:lstStyle/>
                    <a:p>
                      <a:r>
                        <a:rPr lang="en-US" sz="1600" dirty="0" smtClean="0"/>
                        <a:t>$100/ft</a:t>
                      </a:r>
                      <a:endParaRPr lang="en-US" sz="1600" dirty="0"/>
                    </a:p>
                  </a:txBody>
                  <a:tcPr/>
                </a:tc>
                <a:tc>
                  <a:txBody>
                    <a:bodyPr/>
                    <a:lstStyle/>
                    <a:p>
                      <a:r>
                        <a:rPr lang="en-US" sz="1600" dirty="0" smtClean="0"/>
                        <a:t>$150,000</a:t>
                      </a:r>
                      <a:endParaRPr lang="en-US" sz="1600" dirty="0"/>
                    </a:p>
                  </a:txBody>
                  <a:tcPr/>
                </a:tc>
                <a:tc>
                  <a:txBody>
                    <a:bodyPr/>
                    <a:lstStyle/>
                    <a:p>
                      <a:r>
                        <a:rPr lang="en-US" sz="1600" dirty="0" smtClean="0"/>
                        <a:t>2018-2019</a:t>
                      </a:r>
                      <a:endParaRPr lang="en-US" sz="1600" dirty="0"/>
                    </a:p>
                  </a:txBody>
                  <a:tcPr/>
                </a:tc>
              </a:tr>
              <a:tr h="370840">
                <a:tc>
                  <a:txBody>
                    <a:bodyPr/>
                    <a:lstStyle/>
                    <a:p>
                      <a:r>
                        <a:rPr lang="en-US" sz="1600" dirty="0" smtClean="0"/>
                        <a:t>Meter Replacement due to Age – Convert to AMR (Union)</a:t>
                      </a:r>
                      <a:endParaRPr lang="en-US" sz="1600" dirty="0"/>
                    </a:p>
                  </a:txBody>
                  <a:tcPr/>
                </a:tc>
                <a:tc>
                  <a:txBody>
                    <a:bodyPr/>
                    <a:lstStyle/>
                    <a:p>
                      <a:r>
                        <a:rPr lang="en-US" sz="1600" dirty="0" smtClean="0"/>
                        <a:t>$350/meter</a:t>
                      </a:r>
                      <a:endParaRPr lang="en-US" sz="1600" dirty="0"/>
                    </a:p>
                  </a:txBody>
                  <a:tcPr/>
                </a:tc>
                <a:tc>
                  <a:txBody>
                    <a:bodyPr/>
                    <a:lstStyle/>
                    <a:p>
                      <a:r>
                        <a:rPr lang="en-US" sz="1600" dirty="0" smtClean="0"/>
                        <a:t>$28,000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Brass Meter Replacements</a:t>
                      </a:r>
                      <a:r>
                        <a:rPr lang="en-US" sz="1600" baseline="0" dirty="0" smtClean="0"/>
                        <a:t> for Lead Reduction – Convert to AMR (Union, Highland Park, Alderbrook)</a:t>
                      </a:r>
                      <a:endParaRPr lang="en-US" sz="1600" dirty="0"/>
                    </a:p>
                  </a:txBody>
                  <a:tcPr/>
                </a:tc>
                <a:tc>
                  <a:txBody>
                    <a:bodyPr/>
                    <a:lstStyle/>
                    <a:p>
                      <a:r>
                        <a:rPr lang="en-US" sz="1600" dirty="0" smtClean="0"/>
                        <a:t>$350/meter</a:t>
                      </a:r>
                      <a:endParaRPr lang="en-US" sz="1600" dirty="0"/>
                    </a:p>
                  </a:txBody>
                  <a:tcPr/>
                </a:tc>
                <a:tc>
                  <a:txBody>
                    <a:bodyPr/>
                    <a:lstStyle/>
                    <a:p>
                      <a:r>
                        <a:rPr lang="en-US" sz="1600" dirty="0" smtClean="0"/>
                        <a:t>$89,950</a:t>
                      </a:r>
                      <a:endParaRPr lang="en-US" sz="1600" dirty="0"/>
                    </a:p>
                  </a:txBody>
                  <a:tcPr/>
                </a:tc>
                <a:tc>
                  <a:txBody>
                    <a:bodyPr/>
                    <a:lstStyle/>
                    <a:p>
                      <a:r>
                        <a:rPr lang="en-US" sz="1600" dirty="0" smtClean="0"/>
                        <a:t>2019-2020</a:t>
                      </a:r>
                      <a:endParaRPr lang="en-US" sz="1600" dirty="0"/>
                    </a:p>
                  </a:txBody>
                  <a:tcPr/>
                </a:tc>
              </a:tr>
              <a:tr h="370840">
                <a:tc>
                  <a:txBody>
                    <a:bodyPr/>
                    <a:lstStyle/>
                    <a:p>
                      <a:r>
                        <a:rPr lang="en-US" sz="1600" dirty="0" smtClean="0"/>
                        <a:t>Main</a:t>
                      </a:r>
                      <a:r>
                        <a:rPr lang="en-US" sz="1600" baseline="0" dirty="0" smtClean="0"/>
                        <a:t> Replacements Due to Age, Other Union Area Systems </a:t>
                      </a:r>
                      <a:endParaRPr lang="en-US" sz="1600" dirty="0"/>
                    </a:p>
                  </a:txBody>
                  <a:tcPr/>
                </a:tc>
                <a:tc>
                  <a:txBody>
                    <a:bodyPr/>
                    <a:lstStyle/>
                    <a:p>
                      <a:r>
                        <a:rPr lang="en-US" sz="1600" dirty="0" smtClean="0"/>
                        <a:t>$100/ft</a:t>
                      </a:r>
                      <a:endParaRPr lang="en-US" sz="1600" dirty="0"/>
                    </a:p>
                  </a:txBody>
                  <a:tcPr/>
                </a:tc>
                <a:tc>
                  <a:txBody>
                    <a:bodyPr/>
                    <a:lstStyle/>
                    <a:p>
                      <a:r>
                        <a:rPr lang="en-US" sz="1600" dirty="0" smtClean="0"/>
                        <a:t>$2,120,000</a:t>
                      </a:r>
                      <a:endParaRPr lang="en-US" sz="1600" dirty="0"/>
                    </a:p>
                  </a:txBody>
                  <a:tcPr/>
                </a:tc>
                <a:tc>
                  <a:txBody>
                    <a:bodyPr/>
                    <a:lstStyle/>
                    <a:p>
                      <a:r>
                        <a:rPr lang="en-US" sz="1600" dirty="0" smtClean="0"/>
                        <a:t>2019-2028</a:t>
                      </a:r>
                      <a:endParaRPr lang="en-US" sz="1600" dirty="0"/>
                    </a:p>
                  </a:txBody>
                  <a:tcPr/>
                </a:tc>
              </a:tr>
              <a:tr h="370840">
                <a:tc gridSpan="4">
                  <a:txBody>
                    <a:bodyPr/>
                    <a:lstStyle/>
                    <a:p>
                      <a:r>
                        <a:rPr lang="en-US" sz="1600" dirty="0" smtClean="0"/>
                        <a:t>Continue on next page…</a:t>
                      </a:r>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0"/>
            <a:ext cx="8229600" cy="704850"/>
          </a:xfrm>
        </p:spPr>
        <p:txBody>
          <a:bodyPr/>
          <a:lstStyle/>
          <a:p>
            <a:pPr algn="ctr" eaLnBrk="1" hangingPunct="1"/>
            <a:r>
              <a:rPr lang="en-US" dirty="0" smtClean="0">
                <a:solidFill>
                  <a:schemeClr val="bg1"/>
                </a:solidFill>
              </a:rPr>
              <a:t>Consolidation Projects</a:t>
            </a:r>
          </a:p>
        </p:txBody>
      </p:sp>
      <p:graphicFrame>
        <p:nvGraphicFramePr>
          <p:cNvPr id="4" name="Content Placeholder 3"/>
          <p:cNvGraphicFramePr>
            <a:graphicFrameLocks noGrp="1"/>
          </p:cNvGraphicFramePr>
          <p:nvPr>
            <p:ph idx="1"/>
          </p:nvPr>
        </p:nvGraphicFramePr>
        <p:xfrm>
          <a:off x="228600" y="1676400"/>
          <a:ext cx="8534400" cy="4820920"/>
        </p:xfrm>
        <a:graphic>
          <a:graphicData uri="http://schemas.openxmlformats.org/drawingml/2006/table">
            <a:tbl>
              <a:tblPr firstRow="1" bandRow="1">
                <a:tableStyleId>{5C22544A-7EE6-4342-B048-85BDC9FD1C3A}</a:tableStyleId>
              </a:tblPr>
              <a:tblGrid>
                <a:gridCol w="4724400"/>
                <a:gridCol w="1371600"/>
                <a:gridCol w="1295400"/>
                <a:gridCol w="1143000"/>
              </a:tblGrid>
              <a:tr h="370840">
                <a:tc>
                  <a:txBody>
                    <a:bodyPr/>
                    <a:lstStyle/>
                    <a:p>
                      <a:r>
                        <a:rPr lang="en-US" dirty="0" smtClean="0"/>
                        <a:t>Non-Consolidated Related</a:t>
                      </a:r>
                      <a:r>
                        <a:rPr lang="en-US" baseline="0" dirty="0" smtClean="0"/>
                        <a:t> </a:t>
                      </a:r>
                      <a:r>
                        <a:rPr lang="en-US" dirty="0" smtClean="0"/>
                        <a:t>Projects</a:t>
                      </a:r>
                      <a:endParaRPr lang="en-US" dirty="0"/>
                    </a:p>
                  </a:txBody>
                  <a:tcPr/>
                </a:tc>
                <a:tc>
                  <a:txBody>
                    <a:bodyPr/>
                    <a:lstStyle/>
                    <a:p>
                      <a:r>
                        <a:rPr lang="en-US" dirty="0" smtClean="0"/>
                        <a:t>Unit Cost</a:t>
                      </a:r>
                      <a:endParaRPr lang="en-US" dirty="0"/>
                    </a:p>
                  </a:txBody>
                  <a:tcPr/>
                </a:tc>
                <a:tc>
                  <a:txBody>
                    <a:bodyPr/>
                    <a:lstStyle/>
                    <a:p>
                      <a:r>
                        <a:rPr lang="en-US" dirty="0" smtClean="0"/>
                        <a:t>Total Cost</a:t>
                      </a:r>
                      <a:endParaRPr lang="en-US" dirty="0"/>
                    </a:p>
                  </a:txBody>
                  <a:tcPr/>
                </a:tc>
                <a:tc>
                  <a:txBody>
                    <a:bodyPr/>
                    <a:lstStyle/>
                    <a:p>
                      <a:r>
                        <a:rPr lang="en-US" dirty="0" smtClean="0"/>
                        <a:t>Year</a:t>
                      </a:r>
                      <a:endParaRPr lang="en-US" dirty="0"/>
                    </a:p>
                  </a:txBody>
                  <a:tcPr/>
                </a:tc>
              </a:tr>
              <a:tr h="370840">
                <a:tc>
                  <a:txBody>
                    <a:bodyPr/>
                    <a:lstStyle/>
                    <a:p>
                      <a:r>
                        <a:rPr lang="en-US" sz="1600" dirty="0" smtClean="0"/>
                        <a:t>Fire</a:t>
                      </a:r>
                      <a:r>
                        <a:rPr lang="en-US" sz="1600" baseline="0" dirty="0" smtClean="0"/>
                        <a:t> Hydrant Replacement</a:t>
                      </a:r>
                      <a:endParaRPr lang="en-US" sz="1600" dirty="0"/>
                    </a:p>
                  </a:txBody>
                  <a:tcPr/>
                </a:tc>
                <a:tc>
                  <a:txBody>
                    <a:bodyPr/>
                    <a:lstStyle/>
                    <a:p>
                      <a:r>
                        <a:rPr lang="en-US" sz="1600" dirty="0" smtClean="0"/>
                        <a:t>$6,500/ea</a:t>
                      </a:r>
                      <a:endParaRPr lang="en-US" sz="1600" dirty="0"/>
                    </a:p>
                  </a:txBody>
                  <a:tcPr/>
                </a:tc>
                <a:tc>
                  <a:txBody>
                    <a:bodyPr/>
                    <a:lstStyle/>
                    <a:p>
                      <a:r>
                        <a:rPr lang="en-US" sz="1600" dirty="0" smtClean="0"/>
                        <a:t>$52,000</a:t>
                      </a:r>
                      <a:endParaRPr lang="en-US" sz="1600" dirty="0"/>
                    </a:p>
                  </a:txBody>
                  <a:tcPr/>
                </a:tc>
                <a:tc>
                  <a:txBody>
                    <a:bodyPr/>
                    <a:lstStyle/>
                    <a:p>
                      <a:r>
                        <a:rPr lang="en-US" sz="1600" dirty="0" smtClean="0"/>
                        <a:t>2020</a:t>
                      </a:r>
                      <a:endParaRPr lang="en-US" sz="1600" dirty="0"/>
                    </a:p>
                  </a:txBody>
                  <a:tcPr/>
                </a:tc>
              </a:tr>
              <a:tr h="370840">
                <a:tc>
                  <a:txBody>
                    <a:bodyPr/>
                    <a:lstStyle/>
                    <a:p>
                      <a:r>
                        <a:rPr lang="en-US" sz="1600" dirty="0" smtClean="0"/>
                        <a:t>Fire Hydrant Repair &amp; Maintenance</a:t>
                      </a:r>
                      <a:endParaRPr lang="en-US" sz="1600" dirty="0"/>
                    </a:p>
                  </a:txBody>
                  <a:tcPr/>
                </a:tc>
                <a:tc>
                  <a:txBody>
                    <a:bodyPr/>
                    <a:lstStyle/>
                    <a:p>
                      <a:r>
                        <a:rPr lang="en-US" sz="1600" dirty="0" smtClean="0"/>
                        <a:t>$1,000/ea</a:t>
                      </a:r>
                      <a:endParaRPr lang="en-US" sz="1600" dirty="0"/>
                    </a:p>
                  </a:txBody>
                  <a:tcPr/>
                </a:tc>
                <a:tc>
                  <a:txBody>
                    <a:bodyPr/>
                    <a:lstStyle/>
                    <a:p>
                      <a:r>
                        <a:rPr lang="en-US" sz="1600" dirty="0" smtClean="0"/>
                        <a:t>$57,000</a:t>
                      </a:r>
                      <a:endParaRPr lang="en-US" sz="1600" dirty="0"/>
                    </a:p>
                  </a:txBody>
                  <a:tcPr/>
                </a:tc>
                <a:tc>
                  <a:txBody>
                    <a:bodyPr/>
                    <a:lstStyle/>
                    <a:p>
                      <a:r>
                        <a:rPr lang="en-US" sz="1600" dirty="0" smtClean="0"/>
                        <a:t>2020, 2025</a:t>
                      </a:r>
                      <a:endParaRPr lang="en-US" sz="1600" dirty="0"/>
                    </a:p>
                  </a:txBody>
                  <a:tcPr/>
                </a:tc>
              </a:tr>
              <a:tr h="370840">
                <a:tc>
                  <a:txBody>
                    <a:bodyPr/>
                    <a:lstStyle/>
                    <a:p>
                      <a:r>
                        <a:rPr lang="en-US" sz="1600" dirty="0" smtClean="0"/>
                        <a:t>Service PRV Installations due</a:t>
                      </a:r>
                      <a:r>
                        <a:rPr lang="en-US" sz="1600" baseline="0" dirty="0" smtClean="0"/>
                        <a:t> to High Pressures</a:t>
                      </a:r>
                      <a:endParaRPr lang="en-US" sz="1600" dirty="0"/>
                    </a:p>
                  </a:txBody>
                  <a:tcPr/>
                </a:tc>
                <a:tc>
                  <a:txBody>
                    <a:bodyPr/>
                    <a:lstStyle/>
                    <a:p>
                      <a:r>
                        <a:rPr lang="en-US" sz="1600" dirty="0" smtClean="0"/>
                        <a:t>$606/ea</a:t>
                      </a:r>
                      <a:endParaRPr lang="en-US" sz="1600" dirty="0"/>
                    </a:p>
                  </a:txBody>
                  <a:tcPr/>
                </a:tc>
                <a:tc>
                  <a:txBody>
                    <a:bodyPr/>
                    <a:lstStyle/>
                    <a:p>
                      <a:r>
                        <a:rPr lang="en-US" sz="1600" dirty="0" smtClean="0"/>
                        <a:t>$3,636</a:t>
                      </a:r>
                      <a:endParaRPr lang="en-US" sz="1600" dirty="0"/>
                    </a:p>
                  </a:txBody>
                  <a:tcPr/>
                </a:tc>
                <a:tc>
                  <a:txBody>
                    <a:bodyPr/>
                    <a:lstStyle/>
                    <a:p>
                      <a:r>
                        <a:rPr lang="en-US" sz="1600" dirty="0" smtClean="0"/>
                        <a:t>2020</a:t>
                      </a:r>
                      <a:endParaRPr lang="en-US" sz="1600" dirty="0"/>
                    </a:p>
                  </a:txBody>
                  <a:tcPr/>
                </a:tc>
              </a:tr>
              <a:tr h="370840">
                <a:tc>
                  <a:txBody>
                    <a:bodyPr/>
                    <a:lstStyle/>
                    <a:p>
                      <a:r>
                        <a:rPr lang="en-US" sz="1600" dirty="0" smtClean="0"/>
                        <a:t>Alderbrook Main Replacement due to Age</a:t>
                      </a:r>
                      <a:endParaRPr lang="en-US" sz="1600" dirty="0"/>
                    </a:p>
                  </a:txBody>
                  <a:tcPr/>
                </a:tc>
                <a:tc>
                  <a:txBody>
                    <a:bodyPr/>
                    <a:lstStyle/>
                    <a:p>
                      <a:r>
                        <a:rPr lang="en-US" sz="1600" dirty="0" smtClean="0"/>
                        <a:t>$110/ft</a:t>
                      </a:r>
                      <a:endParaRPr lang="en-US" sz="1600" dirty="0"/>
                    </a:p>
                  </a:txBody>
                  <a:tcPr/>
                </a:tc>
                <a:tc>
                  <a:txBody>
                    <a:bodyPr/>
                    <a:lstStyle/>
                    <a:p>
                      <a:r>
                        <a:rPr lang="en-US" sz="1600" dirty="0" smtClean="0"/>
                        <a:t>$770,000</a:t>
                      </a:r>
                      <a:endParaRPr lang="en-US" sz="1600" dirty="0"/>
                    </a:p>
                  </a:txBody>
                  <a:tcPr/>
                </a:tc>
                <a:tc>
                  <a:txBody>
                    <a:bodyPr/>
                    <a:lstStyle/>
                    <a:p>
                      <a:r>
                        <a:rPr lang="en-US" sz="1600" dirty="0" smtClean="0"/>
                        <a:t>2020-2028</a:t>
                      </a:r>
                      <a:endParaRPr lang="en-US" sz="1600" dirty="0"/>
                    </a:p>
                  </a:txBody>
                  <a:tcPr/>
                </a:tc>
              </a:tr>
              <a:tr h="370840">
                <a:tc>
                  <a:txBody>
                    <a:bodyPr/>
                    <a:lstStyle/>
                    <a:p>
                      <a:r>
                        <a:rPr lang="en-US" sz="1600" dirty="0" smtClean="0"/>
                        <a:t>Main Line PRV Replacements</a:t>
                      </a:r>
                      <a:endParaRPr lang="en-US" sz="1600" dirty="0"/>
                    </a:p>
                  </a:txBody>
                  <a:tcPr/>
                </a:tc>
                <a:tc>
                  <a:txBody>
                    <a:bodyPr/>
                    <a:lstStyle/>
                    <a:p>
                      <a:endParaRPr lang="en-US" sz="1600" dirty="0"/>
                    </a:p>
                  </a:txBody>
                  <a:tcPr/>
                </a:tc>
                <a:tc>
                  <a:txBody>
                    <a:bodyPr/>
                    <a:lstStyle/>
                    <a:p>
                      <a:r>
                        <a:rPr lang="en-US" sz="1600" dirty="0" smtClean="0"/>
                        <a:t>$11,000</a:t>
                      </a:r>
                      <a:endParaRPr lang="en-US" sz="1600" dirty="0"/>
                    </a:p>
                  </a:txBody>
                  <a:tcPr/>
                </a:tc>
                <a:tc>
                  <a:txBody>
                    <a:bodyPr/>
                    <a:lstStyle/>
                    <a:p>
                      <a:r>
                        <a:rPr lang="en-US" sz="1600" dirty="0" smtClean="0"/>
                        <a:t>2022-2024</a:t>
                      </a:r>
                      <a:endParaRPr lang="en-US" sz="1600" dirty="0"/>
                    </a:p>
                  </a:txBody>
                  <a:tcPr/>
                </a:tc>
              </a:tr>
              <a:tr h="370840">
                <a:tc>
                  <a:txBody>
                    <a:bodyPr/>
                    <a:lstStyle/>
                    <a:p>
                      <a:r>
                        <a:rPr lang="en-US" sz="1600" dirty="0" smtClean="0"/>
                        <a:t>Water System Plan Updates</a:t>
                      </a:r>
                      <a:endParaRPr lang="en-US" sz="1600" dirty="0"/>
                    </a:p>
                  </a:txBody>
                  <a:tcPr/>
                </a:tc>
                <a:tc>
                  <a:txBody>
                    <a:bodyPr/>
                    <a:lstStyle/>
                    <a:p>
                      <a:r>
                        <a:rPr lang="en-US" sz="1600" dirty="0" smtClean="0"/>
                        <a:t>$30,000/ea</a:t>
                      </a:r>
                      <a:endParaRPr lang="en-US" sz="1600" dirty="0"/>
                    </a:p>
                  </a:txBody>
                  <a:tcPr/>
                </a:tc>
                <a:tc>
                  <a:txBody>
                    <a:bodyPr/>
                    <a:lstStyle/>
                    <a:p>
                      <a:r>
                        <a:rPr lang="en-US" sz="1600" dirty="0" smtClean="0"/>
                        <a:t>$60,000</a:t>
                      </a:r>
                      <a:endParaRPr lang="en-US" sz="1600" dirty="0"/>
                    </a:p>
                  </a:txBody>
                  <a:tcPr/>
                </a:tc>
                <a:tc>
                  <a:txBody>
                    <a:bodyPr/>
                    <a:lstStyle/>
                    <a:p>
                      <a:r>
                        <a:rPr lang="en-US" sz="1600" dirty="0" smtClean="0"/>
                        <a:t>2022,2028</a:t>
                      </a:r>
                      <a:endParaRPr lang="en-US" sz="1600" dirty="0"/>
                    </a:p>
                  </a:txBody>
                  <a:tcPr/>
                </a:tc>
              </a:tr>
              <a:tr h="370840">
                <a:tc>
                  <a:txBody>
                    <a:bodyPr/>
                    <a:lstStyle/>
                    <a:p>
                      <a:r>
                        <a:rPr lang="en-US" sz="1600" dirty="0" smtClean="0"/>
                        <a:t>Separate</a:t>
                      </a:r>
                      <a:r>
                        <a:rPr lang="en-US" sz="1600" baseline="0" dirty="0" smtClean="0"/>
                        <a:t> Golf Course from Domestic Water</a:t>
                      </a:r>
                      <a:endParaRPr lang="en-US" sz="1600" dirty="0"/>
                    </a:p>
                  </a:txBody>
                  <a:tcPr/>
                </a:tc>
                <a:tc>
                  <a:txBody>
                    <a:bodyPr/>
                    <a:lstStyle/>
                    <a:p>
                      <a:endParaRPr lang="en-US" sz="1600" dirty="0"/>
                    </a:p>
                  </a:txBody>
                  <a:tcPr/>
                </a:tc>
                <a:tc>
                  <a:txBody>
                    <a:bodyPr/>
                    <a:lstStyle/>
                    <a:p>
                      <a:r>
                        <a:rPr lang="en-US" sz="1600" dirty="0" smtClean="0"/>
                        <a:t>$500,000</a:t>
                      </a:r>
                      <a:endParaRPr lang="en-US" sz="1600" dirty="0"/>
                    </a:p>
                  </a:txBody>
                  <a:tcPr/>
                </a:tc>
                <a:tc>
                  <a:txBody>
                    <a:bodyPr/>
                    <a:lstStyle/>
                    <a:p>
                      <a:r>
                        <a:rPr lang="en-US" sz="1600" dirty="0" smtClean="0"/>
                        <a:t>2024</a:t>
                      </a:r>
                      <a:endParaRPr lang="en-US" sz="1600" dirty="0"/>
                    </a:p>
                  </a:txBody>
                  <a:tcPr/>
                </a:tc>
              </a:tr>
              <a:tr h="370840">
                <a:tc>
                  <a:txBody>
                    <a:bodyPr/>
                    <a:lstStyle/>
                    <a:p>
                      <a:r>
                        <a:rPr lang="en-US" sz="1600" dirty="0" smtClean="0"/>
                        <a:t>Union Well 1 Pump Replacement due to Age</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$33,200</a:t>
                      </a:r>
                      <a:endParaRPr lang="en-US" sz="1600" dirty="0"/>
                    </a:p>
                  </a:txBody>
                  <a:tcPr/>
                </a:tc>
                <a:tc>
                  <a:txBody>
                    <a:bodyPr/>
                    <a:lstStyle/>
                    <a:p>
                      <a:r>
                        <a:rPr lang="en-US" sz="1600" dirty="0" smtClean="0"/>
                        <a:t>2024</a:t>
                      </a:r>
                      <a:endParaRPr lang="en-US" sz="1600" dirty="0"/>
                    </a:p>
                  </a:txBody>
                  <a:tcPr/>
                </a:tc>
              </a:tr>
              <a:tr h="370840">
                <a:tc>
                  <a:txBody>
                    <a:bodyPr/>
                    <a:lstStyle/>
                    <a:p>
                      <a:r>
                        <a:rPr lang="en-US" sz="1600" dirty="0" smtClean="0"/>
                        <a:t>Union Well 2 Pump Replacement due to Age</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$59,600</a:t>
                      </a:r>
                      <a:endParaRPr lang="en-US" sz="1600" dirty="0"/>
                    </a:p>
                  </a:txBody>
                  <a:tcPr/>
                </a:tc>
                <a:tc>
                  <a:txBody>
                    <a:bodyPr/>
                    <a:lstStyle/>
                    <a:p>
                      <a:r>
                        <a:rPr lang="en-US" sz="1600" dirty="0" smtClean="0"/>
                        <a:t>2024</a:t>
                      </a:r>
                      <a:endParaRPr lang="en-US" sz="1600" dirty="0"/>
                    </a:p>
                  </a:txBody>
                  <a:tcPr/>
                </a:tc>
              </a:tr>
              <a:tr h="370840">
                <a:tc>
                  <a:txBody>
                    <a:bodyPr/>
                    <a:lstStyle/>
                    <a:p>
                      <a:r>
                        <a:rPr lang="en-US" sz="1600" dirty="0" smtClean="0"/>
                        <a:t>Alderbrook Well 1 Pump</a:t>
                      </a:r>
                      <a:r>
                        <a:rPr lang="en-US" sz="1600" baseline="0" dirty="0" smtClean="0"/>
                        <a:t> Replacement due to Age</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$58,400</a:t>
                      </a:r>
                      <a:endParaRPr lang="en-US" sz="1600" dirty="0"/>
                    </a:p>
                  </a:txBody>
                  <a:tcPr/>
                </a:tc>
                <a:tc>
                  <a:txBody>
                    <a:bodyPr/>
                    <a:lstStyle/>
                    <a:p>
                      <a:r>
                        <a:rPr lang="en-US" sz="1600" dirty="0" smtClean="0"/>
                        <a:t>2027</a:t>
                      </a:r>
                      <a:endParaRPr lang="en-US" sz="1600" dirty="0"/>
                    </a:p>
                  </a:txBody>
                  <a:tcPr/>
                </a:tc>
              </a:tr>
              <a:tr h="370840">
                <a:tc>
                  <a:txBody>
                    <a:bodyPr/>
                    <a:lstStyle/>
                    <a:p>
                      <a:r>
                        <a:rPr lang="en-US" sz="1600" dirty="0" smtClean="0"/>
                        <a:t>Alderbrook Well 3 Pump</a:t>
                      </a:r>
                      <a:r>
                        <a:rPr lang="en-US" sz="1600" baseline="0" dirty="0" smtClean="0"/>
                        <a:t> Upgrade for Capacity</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$52,400</a:t>
                      </a:r>
                      <a:endParaRPr lang="en-US" sz="1600" dirty="0"/>
                    </a:p>
                  </a:txBody>
                  <a:tcPr/>
                </a:tc>
                <a:tc>
                  <a:txBody>
                    <a:bodyPr/>
                    <a:lstStyle/>
                    <a:p>
                      <a:r>
                        <a:rPr lang="en-US" sz="1600" dirty="0" smtClean="0"/>
                        <a:t>2027</a:t>
                      </a:r>
                      <a:endParaRPr lang="en-US" sz="1600" dirty="0"/>
                    </a:p>
                  </a:txBody>
                  <a:tcPr/>
                </a:tc>
              </a:tr>
              <a:tr h="370840">
                <a:tc>
                  <a:txBody>
                    <a:bodyPr/>
                    <a:lstStyle/>
                    <a:p>
                      <a:pPr algn="r"/>
                      <a:r>
                        <a:rPr lang="en-US" sz="1600" b="1" baseline="0" dirty="0" smtClean="0"/>
                        <a:t>Non-Consolidated Related Projects Subtotal:</a:t>
                      </a:r>
                      <a:endParaRPr lang="en-US" sz="1600" b="1" dirty="0"/>
                    </a:p>
                  </a:txBody>
                  <a:tcPr/>
                </a:tc>
                <a:tc>
                  <a:txBody>
                    <a:bodyPr/>
                    <a:lstStyle/>
                    <a:p>
                      <a:endParaRPr lang="en-US" sz="1600" b="1" dirty="0"/>
                    </a:p>
                  </a:txBody>
                  <a:tcPr/>
                </a:tc>
                <a:tc>
                  <a:txBody>
                    <a:bodyPr/>
                    <a:lstStyle/>
                    <a:p>
                      <a:r>
                        <a:rPr lang="en-US" sz="1600" b="1" dirty="0" smtClean="0"/>
                        <a:t>$4,454,836</a:t>
                      </a:r>
                      <a:endParaRPr lang="en-US" sz="1600" b="1" dirty="0"/>
                    </a:p>
                  </a:txBody>
                  <a:tcPr/>
                </a:tc>
                <a:tc>
                  <a:txBody>
                    <a:bodyPr/>
                    <a:lstStyle/>
                    <a:p>
                      <a:endParaRPr lang="en-US" sz="1600" b="1"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04850"/>
            <a:ext cx="8229600" cy="895350"/>
          </a:xfrm>
        </p:spPr>
        <p:txBody>
          <a:bodyPr/>
          <a:lstStyle/>
          <a:p>
            <a:pPr algn="ctr" eaLnBrk="1" hangingPunct="1"/>
            <a:r>
              <a:rPr lang="en-US" sz="4600" dirty="0" smtClean="0">
                <a:solidFill>
                  <a:schemeClr val="bg1"/>
                </a:solidFill>
              </a:rPr>
              <a:t>Estimated Project Costs</a:t>
            </a:r>
          </a:p>
        </p:txBody>
      </p:sp>
      <p:graphicFrame>
        <p:nvGraphicFramePr>
          <p:cNvPr id="4" name="Content Placeholder 3"/>
          <p:cNvGraphicFramePr>
            <a:graphicFrameLocks noGrp="1"/>
          </p:cNvGraphicFramePr>
          <p:nvPr>
            <p:ph idx="1"/>
          </p:nvPr>
        </p:nvGraphicFramePr>
        <p:xfrm>
          <a:off x="762000" y="1905000"/>
          <a:ext cx="7620000" cy="4409440"/>
        </p:xfrm>
        <a:graphic>
          <a:graphicData uri="http://schemas.openxmlformats.org/drawingml/2006/table">
            <a:tbl>
              <a:tblPr firstRow="1" bandRow="1">
                <a:tableStyleId>{5C22544A-7EE6-4342-B048-85BDC9FD1C3A}</a:tableStyleId>
              </a:tblPr>
              <a:tblGrid>
                <a:gridCol w="2513816"/>
                <a:gridCol w="1981984"/>
                <a:gridCol w="1457325"/>
                <a:gridCol w="1666875"/>
              </a:tblGrid>
              <a:tr h="370840">
                <a:tc>
                  <a:txBody>
                    <a:bodyPr/>
                    <a:lstStyle/>
                    <a:p>
                      <a:pPr algn="ctr"/>
                      <a:r>
                        <a:rPr lang="en-US" dirty="0" smtClean="0"/>
                        <a:t>Phase</a:t>
                      </a:r>
                      <a:endParaRPr lang="en-US" dirty="0"/>
                    </a:p>
                  </a:txBody>
                  <a:tcPr/>
                </a:tc>
                <a:tc>
                  <a:txBody>
                    <a:bodyPr/>
                    <a:lstStyle/>
                    <a:p>
                      <a:pPr algn="ctr"/>
                      <a:r>
                        <a:rPr lang="en-US" dirty="0" smtClean="0"/>
                        <a:t>Total</a:t>
                      </a:r>
                      <a:endParaRPr lang="en-US" dirty="0"/>
                    </a:p>
                  </a:txBody>
                  <a:tcPr/>
                </a:tc>
                <a:tc>
                  <a:txBody>
                    <a:bodyPr/>
                    <a:lstStyle/>
                    <a:p>
                      <a:pPr algn="ctr"/>
                      <a:r>
                        <a:rPr lang="en-US" dirty="0" smtClean="0"/>
                        <a:t>Connect</a:t>
                      </a:r>
                      <a:endParaRPr lang="en-US" dirty="0"/>
                    </a:p>
                  </a:txBody>
                  <a:tcPr/>
                </a:tc>
                <a:tc>
                  <a:txBody>
                    <a:bodyPr/>
                    <a:lstStyle/>
                    <a:p>
                      <a:pPr algn="ctr"/>
                      <a:r>
                        <a:rPr lang="en-US" dirty="0" smtClean="0"/>
                        <a:t>$/Connect</a:t>
                      </a:r>
                      <a:endParaRPr lang="en-US" dirty="0"/>
                    </a:p>
                  </a:txBody>
                  <a:tcPr/>
                </a:tc>
              </a:tr>
              <a:tr h="370840">
                <a:tc>
                  <a:txBody>
                    <a:bodyPr/>
                    <a:lstStyle/>
                    <a:p>
                      <a:pPr algn="ctr"/>
                      <a:r>
                        <a:rPr lang="en-US" sz="1800" dirty="0" smtClean="0"/>
                        <a:t>Preconstruction</a:t>
                      </a:r>
                      <a:endParaRPr lang="en-US" sz="1800" dirty="0"/>
                    </a:p>
                  </a:txBody>
                  <a:tcPr anchor="ctr" anchorCtr="1"/>
                </a:tc>
                <a:tc>
                  <a:txBody>
                    <a:bodyPr/>
                    <a:lstStyle/>
                    <a:p>
                      <a:pPr algn="ctr"/>
                      <a:r>
                        <a:rPr lang="en-US" dirty="0" smtClean="0"/>
                        <a:t>$120,000</a:t>
                      </a:r>
                      <a:endParaRPr lang="en-US" dirty="0"/>
                    </a:p>
                  </a:txBody>
                  <a:tcPr anchor="ctr" anchorCtr="1"/>
                </a:tc>
                <a:tc>
                  <a:txBody>
                    <a:bodyPr/>
                    <a:lstStyle/>
                    <a:p>
                      <a:pPr algn="ctr"/>
                      <a:r>
                        <a:rPr lang="en-US" dirty="0" smtClean="0"/>
                        <a:t>859</a:t>
                      </a:r>
                      <a:endParaRPr lang="en-US" dirty="0"/>
                    </a:p>
                  </a:txBody>
                  <a:tcPr anchor="ctr" anchorCtr="1"/>
                </a:tc>
                <a:tc>
                  <a:txBody>
                    <a:bodyPr/>
                    <a:lstStyle/>
                    <a:p>
                      <a:pPr algn="ctr"/>
                      <a:r>
                        <a:rPr lang="en-US" dirty="0" smtClean="0"/>
                        <a:t>$140</a:t>
                      </a:r>
                      <a:endParaRPr lang="en-US" dirty="0"/>
                    </a:p>
                  </a:txBody>
                  <a:tcPr anchor="ctr" anchorCtr="1"/>
                </a:tc>
              </a:tr>
              <a:tr h="370840">
                <a:tc>
                  <a:txBody>
                    <a:bodyPr/>
                    <a:lstStyle/>
                    <a:p>
                      <a:pPr algn="ctr"/>
                      <a:r>
                        <a:rPr lang="en-US" sz="2400" dirty="0" smtClean="0"/>
                        <a:t>1</a:t>
                      </a:r>
                      <a:endParaRPr lang="en-US" sz="2400" dirty="0"/>
                    </a:p>
                  </a:txBody>
                  <a:tcPr anchor="ctr" anchorCtr="1"/>
                </a:tc>
                <a:tc>
                  <a:txBody>
                    <a:bodyPr/>
                    <a:lstStyle/>
                    <a:p>
                      <a:pPr algn="ctr"/>
                      <a:r>
                        <a:rPr lang="en-US" dirty="0" smtClean="0"/>
                        <a:t>$1,364,150</a:t>
                      </a:r>
                      <a:endParaRPr lang="en-US" dirty="0"/>
                    </a:p>
                  </a:txBody>
                  <a:tcPr anchor="ctr" anchorCtr="1"/>
                </a:tc>
                <a:tc>
                  <a:txBody>
                    <a:bodyPr/>
                    <a:lstStyle/>
                    <a:p>
                      <a:pPr algn="ctr"/>
                      <a:r>
                        <a:rPr lang="en-US" dirty="0" smtClean="0"/>
                        <a:t>131</a:t>
                      </a:r>
                      <a:endParaRPr lang="en-US" dirty="0"/>
                    </a:p>
                  </a:txBody>
                  <a:tcPr anchor="ctr" anchorCtr="1"/>
                </a:tc>
                <a:tc>
                  <a:txBody>
                    <a:bodyPr/>
                    <a:lstStyle/>
                    <a:p>
                      <a:pPr algn="ctr"/>
                      <a:r>
                        <a:rPr lang="en-US" dirty="0" smtClean="0"/>
                        <a:t>$10,413</a:t>
                      </a:r>
                      <a:endParaRPr lang="en-US" dirty="0"/>
                    </a:p>
                  </a:txBody>
                  <a:tcPr anchor="ctr" anchorCtr="1"/>
                </a:tc>
              </a:tr>
              <a:tr h="370840">
                <a:tc>
                  <a:txBody>
                    <a:bodyPr/>
                    <a:lstStyle/>
                    <a:p>
                      <a:pPr algn="ctr"/>
                      <a:r>
                        <a:rPr lang="en-US" sz="2400" dirty="0" smtClean="0"/>
                        <a:t>2</a:t>
                      </a:r>
                      <a:endParaRPr lang="en-US" sz="2400" dirty="0"/>
                    </a:p>
                  </a:txBody>
                  <a:tcPr anchor="ctr" anchorCtr="1"/>
                </a:tc>
                <a:tc>
                  <a:txBody>
                    <a:bodyPr/>
                    <a:lstStyle/>
                    <a:p>
                      <a:pPr algn="ctr"/>
                      <a:r>
                        <a:rPr lang="en-US" dirty="0" smtClean="0"/>
                        <a:t>$353,000</a:t>
                      </a:r>
                      <a:endParaRPr lang="en-US" dirty="0"/>
                    </a:p>
                  </a:txBody>
                  <a:tcPr anchor="ctr" anchorCtr="1"/>
                </a:tc>
                <a:tc>
                  <a:txBody>
                    <a:bodyPr/>
                    <a:lstStyle/>
                    <a:p>
                      <a:pPr algn="ctr"/>
                      <a:r>
                        <a:rPr lang="en-US" dirty="0" smtClean="0"/>
                        <a:t>513</a:t>
                      </a:r>
                      <a:endParaRPr lang="en-US" dirty="0"/>
                    </a:p>
                  </a:txBody>
                  <a:tcPr anchor="ctr" anchorCtr="1"/>
                </a:tc>
                <a:tc>
                  <a:txBody>
                    <a:bodyPr/>
                    <a:lstStyle/>
                    <a:p>
                      <a:pPr algn="ctr"/>
                      <a:r>
                        <a:rPr lang="en-US" dirty="0" smtClean="0"/>
                        <a:t>$688</a:t>
                      </a:r>
                      <a:endParaRPr lang="en-US" dirty="0"/>
                    </a:p>
                  </a:txBody>
                  <a:tcPr anchor="ctr" anchorCtr="1"/>
                </a:tc>
              </a:tr>
              <a:tr h="370840">
                <a:tc>
                  <a:txBody>
                    <a:bodyPr/>
                    <a:lstStyle/>
                    <a:p>
                      <a:pPr algn="ctr"/>
                      <a:r>
                        <a:rPr lang="en-US" sz="2400" dirty="0" smtClean="0"/>
                        <a:t>3</a:t>
                      </a:r>
                      <a:endParaRPr lang="en-US" sz="2400" dirty="0"/>
                    </a:p>
                  </a:txBody>
                  <a:tcPr anchor="ctr" anchorCtr="1"/>
                </a:tc>
                <a:tc>
                  <a:txBody>
                    <a:bodyPr/>
                    <a:lstStyle/>
                    <a:p>
                      <a:pPr algn="ctr"/>
                      <a:r>
                        <a:rPr lang="en-US" dirty="0" smtClean="0"/>
                        <a:t>$2,459,320</a:t>
                      </a:r>
                      <a:endParaRPr lang="en-US" dirty="0"/>
                    </a:p>
                  </a:txBody>
                  <a:tcPr anchor="ctr" anchorCtr="1"/>
                </a:tc>
                <a:tc>
                  <a:txBody>
                    <a:bodyPr/>
                    <a:lstStyle/>
                    <a:p>
                      <a:pPr algn="ctr"/>
                      <a:r>
                        <a:rPr lang="en-US" dirty="0" smtClean="0"/>
                        <a:t>644</a:t>
                      </a:r>
                      <a:endParaRPr lang="en-US" dirty="0"/>
                    </a:p>
                  </a:txBody>
                  <a:tcPr anchor="ctr" anchorCtr="1"/>
                </a:tc>
                <a:tc>
                  <a:txBody>
                    <a:bodyPr/>
                    <a:lstStyle/>
                    <a:p>
                      <a:pPr algn="ctr"/>
                      <a:r>
                        <a:rPr lang="en-US" dirty="0" smtClean="0"/>
                        <a:t>$3,819</a:t>
                      </a:r>
                      <a:endParaRPr lang="en-US" dirty="0"/>
                    </a:p>
                  </a:txBody>
                  <a:tcPr anchor="ctr" anchorCtr="1"/>
                </a:tc>
              </a:tr>
              <a:tr h="370840">
                <a:tc>
                  <a:txBody>
                    <a:bodyPr/>
                    <a:lstStyle/>
                    <a:p>
                      <a:pPr algn="ctr"/>
                      <a:r>
                        <a:rPr lang="en-US" sz="2400" dirty="0" smtClean="0"/>
                        <a:t>4</a:t>
                      </a:r>
                      <a:endParaRPr lang="en-US" sz="2400" dirty="0"/>
                    </a:p>
                  </a:txBody>
                  <a:tcPr anchor="ctr" anchorCtr="1"/>
                </a:tc>
                <a:tc>
                  <a:txBody>
                    <a:bodyPr/>
                    <a:lstStyle/>
                    <a:p>
                      <a:pPr algn="ctr"/>
                      <a:r>
                        <a:rPr lang="en-US" dirty="0" smtClean="0"/>
                        <a:t>$1,121,000</a:t>
                      </a:r>
                      <a:endParaRPr lang="en-US" dirty="0"/>
                    </a:p>
                  </a:txBody>
                  <a:tcPr anchor="ctr" anchorCtr="1"/>
                </a:tc>
                <a:tc>
                  <a:txBody>
                    <a:bodyPr/>
                    <a:lstStyle/>
                    <a:p>
                      <a:pPr algn="ctr"/>
                      <a:r>
                        <a:rPr lang="en-US" dirty="0" smtClean="0"/>
                        <a:t>644</a:t>
                      </a:r>
                      <a:endParaRPr lang="en-US" dirty="0"/>
                    </a:p>
                  </a:txBody>
                  <a:tcPr anchor="ctr" anchorCtr="1"/>
                </a:tc>
                <a:tc>
                  <a:txBody>
                    <a:bodyPr/>
                    <a:lstStyle/>
                    <a:p>
                      <a:pPr algn="ctr"/>
                      <a:r>
                        <a:rPr lang="en-US" dirty="0" smtClean="0"/>
                        <a:t>$1,741</a:t>
                      </a:r>
                      <a:endParaRPr lang="en-US" dirty="0"/>
                    </a:p>
                  </a:txBody>
                  <a:tcPr anchor="ctr" anchorCtr="1"/>
                </a:tc>
              </a:tr>
              <a:tr h="370840">
                <a:tc>
                  <a:txBody>
                    <a:bodyPr/>
                    <a:lstStyle/>
                    <a:p>
                      <a:pPr algn="ctr"/>
                      <a:r>
                        <a:rPr lang="en-US" sz="2400" dirty="0" smtClean="0"/>
                        <a:t>5</a:t>
                      </a:r>
                      <a:endParaRPr lang="en-US" sz="2400" dirty="0"/>
                    </a:p>
                  </a:txBody>
                  <a:tcPr anchor="ctr" anchorCtr="1"/>
                </a:tc>
                <a:tc>
                  <a:txBody>
                    <a:bodyPr/>
                    <a:lstStyle/>
                    <a:p>
                      <a:pPr algn="ctr"/>
                      <a:r>
                        <a:rPr lang="en-US" dirty="0" smtClean="0"/>
                        <a:t>$2,414,400</a:t>
                      </a:r>
                      <a:endParaRPr lang="en-US" dirty="0"/>
                    </a:p>
                  </a:txBody>
                  <a:tcPr anchor="ctr" anchorCtr="1"/>
                </a:tc>
                <a:tc>
                  <a:txBody>
                    <a:bodyPr/>
                    <a:lstStyle/>
                    <a:p>
                      <a:pPr algn="ctr"/>
                      <a:r>
                        <a:rPr lang="en-US" dirty="0" smtClean="0"/>
                        <a:t>859</a:t>
                      </a:r>
                      <a:endParaRPr lang="en-US" dirty="0"/>
                    </a:p>
                  </a:txBody>
                  <a:tcPr anchor="ctr" anchorCtr="1"/>
                </a:tc>
                <a:tc>
                  <a:txBody>
                    <a:bodyPr/>
                    <a:lstStyle/>
                    <a:p>
                      <a:pPr algn="ctr"/>
                      <a:r>
                        <a:rPr lang="en-US" dirty="0" smtClean="0"/>
                        <a:t>$2,811</a:t>
                      </a:r>
                      <a:endParaRPr lang="en-US" dirty="0"/>
                    </a:p>
                  </a:txBody>
                  <a:tcPr anchor="ctr" anchorCtr="1"/>
                </a:tc>
              </a:tr>
              <a:tr h="370840">
                <a:tc>
                  <a:txBody>
                    <a:bodyPr/>
                    <a:lstStyle/>
                    <a:p>
                      <a:pPr algn="r"/>
                      <a:r>
                        <a:rPr lang="en-US" b="1" dirty="0" smtClean="0"/>
                        <a:t>Consolidated Total:</a:t>
                      </a:r>
                    </a:p>
                  </a:txBody>
                  <a:tcPr marL="45720" marR="45720" anchor="ctr" anchorCtr="1"/>
                </a:tc>
                <a:tc>
                  <a:txBody>
                    <a:bodyPr/>
                    <a:lstStyle/>
                    <a:p>
                      <a:pPr algn="ctr"/>
                      <a:r>
                        <a:rPr lang="en-US" b="1" dirty="0" smtClean="0"/>
                        <a:t>$7,831,870</a:t>
                      </a:r>
                      <a:endParaRPr lang="en-US" b="1" dirty="0"/>
                    </a:p>
                  </a:txBody>
                  <a:tcPr anchor="ctr" anchorCtr="1"/>
                </a:tc>
                <a:tc>
                  <a:txBody>
                    <a:bodyPr/>
                    <a:lstStyle/>
                    <a:p>
                      <a:pPr algn="ctr"/>
                      <a:r>
                        <a:rPr lang="en-US" b="1" dirty="0" smtClean="0"/>
                        <a:t>859</a:t>
                      </a:r>
                      <a:endParaRPr lang="en-US" b="1" dirty="0"/>
                    </a:p>
                  </a:txBody>
                  <a:tcPr anchor="ctr" anchorCtr="1"/>
                </a:tc>
                <a:tc>
                  <a:txBody>
                    <a:bodyPr/>
                    <a:lstStyle/>
                    <a:p>
                      <a:pPr algn="ctr"/>
                      <a:r>
                        <a:rPr lang="en-US" b="1" dirty="0" smtClean="0"/>
                        <a:t>$9,117</a:t>
                      </a:r>
                      <a:endParaRPr lang="en-US" b="1" dirty="0"/>
                    </a:p>
                  </a:txBody>
                  <a:tcPr anchor="ctr" anchorCtr="1"/>
                </a:tc>
              </a:tr>
              <a:tr h="370840">
                <a:tc>
                  <a:txBody>
                    <a:bodyPr/>
                    <a:lstStyle/>
                    <a:p>
                      <a:pPr algn="ctr"/>
                      <a:r>
                        <a:rPr lang="en-US" dirty="0" smtClean="0"/>
                        <a:t>Non-Consolidated Related</a:t>
                      </a:r>
                    </a:p>
                  </a:txBody>
                  <a:tcPr anchor="ctr" anchorCtr="1"/>
                </a:tc>
                <a:tc>
                  <a:txBody>
                    <a:bodyPr/>
                    <a:lstStyle/>
                    <a:p>
                      <a:pPr algn="ctr"/>
                      <a:r>
                        <a:rPr lang="en-US" dirty="0" smtClean="0"/>
                        <a:t>$4,454,836</a:t>
                      </a:r>
                      <a:endParaRPr lang="en-US" dirty="0"/>
                    </a:p>
                  </a:txBody>
                  <a:tcPr anchor="ctr" anchorCtr="1"/>
                </a:tc>
                <a:tc>
                  <a:txBody>
                    <a:bodyPr/>
                    <a:lstStyle/>
                    <a:p>
                      <a:pPr algn="ctr"/>
                      <a:r>
                        <a:rPr lang="en-US" dirty="0" smtClean="0"/>
                        <a:t>859</a:t>
                      </a:r>
                      <a:endParaRPr lang="en-US" dirty="0"/>
                    </a:p>
                  </a:txBody>
                  <a:tcPr anchor="ctr" anchorCtr="1"/>
                </a:tc>
                <a:tc>
                  <a:txBody>
                    <a:bodyPr/>
                    <a:lstStyle/>
                    <a:p>
                      <a:pPr algn="ctr"/>
                      <a:r>
                        <a:rPr lang="en-US" dirty="0" smtClean="0"/>
                        <a:t>$5,186</a:t>
                      </a:r>
                      <a:endParaRPr lang="en-US" dirty="0"/>
                    </a:p>
                  </a:txBody>
                  <a:tcPr anchor="ctr" anchorCtr="1"/>
                </a:tc>
              </a:tr>
              <a:tr h="370840">
                <a:tc>
                  <a:txBody>
                    <a:bodyPr/>
                    <a:lstStyle/>
                    <a:p>
                      <a:pPr algn="r"/>
                      <a:r>
                        <a:rPr lang="en-US" b="1" dirty="0" smtClean="0"/>
                        <a:t>Grand</a:t>
                      </a:r>
                      <a:r>
                        <a:rPr lang="en-US" b="1" baseline="0" dirty="0" smtClean="0"/>
                        <a:t> Total:</a:t>
                      </a:r>
                      <a:endParaRPr lang="en-US" b="1" dirty="0" smtClean="0"/>
                    </a:p>
                  </a:txBody>
                  <a:tcPr anchor="ctr" anchorCtr="1"/>
                </a:tc>
                <a:tc>
                  <a:txBody>
                    <a:bodyPr/>
                    <a:lstStyle/>
                    <a:p>
                      <a:pPr algn="ctr"/>
                      <a:r>
                        <a:rPr lang="en-US" b="1" dirty="0" smtClean="0"/>
                        <a:t>$12,286,706</a:t>
                      </a:r>
                      <a:endParaRPr lang="en-US" b="1" dirty="0"/>
                    </a:p>
                  </a:txBody>
                  <a:tcPr anchor="ctr" anchorCtr="1"/>
                </a:tc>
                <a:tc>
                  <a:txBody>
                    <a:bodyPr/>
                    <a:lstStyle/>
                    <a:p>
                      <a:pPr algn="ctr"/>
                      <a:r>
                        <a:rPr lang="en-US" b="1" dirty="0" smtClean="0"/>
                        <a:t>859</a:t>
                      </a:r>
                      <a:endParaRPr lang="en-US" b="1" dirty="0"/>
                    </a:p>
                  </a:txBody>
                  <a:tcPr anchor="ctr" anchorCtr="1"/>
                </a:tc>
                <a:tc>
                  <a:txBody>
                    <a:bodyPr/>
                    <a:lstStyle/>
                    <a:p>
                      <a:pPr algn="ctr"/>
                      <a:r>
                        <a:rPr lang="en-US" b="1" dirty="0" smtClean="0"/>
                        <a:t>$14,303</a:t>
                      </a:r>
                      <a:endParaRPr lang="en-US" b="1" dirty="0"/>
                    </a:p>
                  </a:txBody>
                  <a:tcPr anchor="ctr" anchorCtr="1"/>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04850"/>
            <a:ext cx="8229600" cy="895350"/>
          </a:xfrm>
        </p:spPr>
        <p:txBody>
          <a:bodyPr/>
          <a:lstStyle/>
          <a:p>
            <a:pPr algn="ctr" eaLnBrk="1" hangingPunct="1"/>
            <a:r>
              <a:rPr lang="en-US" sz="4600" dirty="0" smtClean="0">
                <a:solidFill>
                  <a:schemeClr val="bg1"/>
                </a:solidFill>
              </a:rPr>
              <a:t>11 Year Capital Improvement Plan</a:t>
            </a:r>
          </a:p>
        </p:txBody>
      </p:sp>
      <p:graphicFrame>
        <p:nvGraphicFramePr>
          <p:cNvPr id="4" name="Content Placeholder 3"/>
          <p:cNvGraphicFramePr>
            <a:graphicFrameLocks noGrp="1"/>
          </p:cNvGraphicFramePr>
          <p:nvPr>
            <p:ph idx="1"/>
          </p:nvPr>
        </p:nvGraphicFramePr>
        <p:xfrm>
          <a:off x="762000" y="1905000"/>
          <a:ext cx="7620000" cy="3865880"/>
        </p:xfrm>
        <a:graphic>
          <a:graphicData uri="http://schemas.openxmlformats.org/drawingml/2006/table">
            <a:tbl>
              <a:tblPr firstRow="1" bandRow="1">
                <a:tableStyleId>{5C22544A-7EE6-4342-B048-85BDC9FD1C3A}</a:tableStyleId>
              </a:tblPr>
              <a:tblGrid>
                <a:gridCol w="2513816"/>
                <a:gridCol w="1981984"/>
                <a:gridCol w="1457325"/>
                <a:gridCol w="1666875"/>
              </a:tblGrid>
              <a:tr h="370840">
                <a:tc>
                  <a:txBody>
                    <a:bodyPr/>
                    <a:lstStyle/>
                    <a:p>
                      <a:pPr algn="ctr"/>
                      <a:r>
                        <a:rPr lang="en-US" dirty="0" smtClean="0"/>
                        <a:t>Phase</a:t>
                      </a:r>
                      <a:endParaRPr lang="en-US" dirty="0"/>
                    </a:p>
                  </a:txBody>
                  <a:tcPr/>
                </a:tc>
                <a:tc>
                  <a:txBody>
                    <a:bodyPr/>
                    <a:lstStyle/>
                    <a:p>
                      <a:pPr algn="ctr"/>
                      <a:r>
                        <a:rPr lang="en-US" dirty="0" smtClean="0"/>
                        <a:t>Total</a:t>
                      </a:r>
                      <a:endParaRPr lang="en-US" dirty="0"/>
                    </a:p>
                  </a:txBody>
                  <a:tcPr/>
                </a:tc>
                <a:tc>
                  <a:txBody>
                    <a:bodyPr/>
                    <a:lstStyle/>
                    <a:p>
                      <a:pPr algn="ctr"/>
                      <a:r>
                        <a:rPr lang="en-US" dirty="0" smtClean="0"/>
                        <a:t>Connect</a:t>
                      </a:r>
                      <a:endParaRPr lang="en-US" dirty="0"/>
                    </a:p>
                  </a:txBody>
                  <a:tcPr/>
                </a:tc>
                <a:tc>
                  <a:txBody>
                    <a:bodyPr/>
                    <a:lstStyle/>
                    <a:p>
                      <a:pPr algn="ctr"/>
                      <a:r>
                        <a:rPr lang="en-US" dirty="0" smtClean="0"/>
                        <a:t>$/Connect</a:t>
                      </a:r>
                      <a:endParaRPr lang="en-US" dirty="0"/>
                    </a:p>
                  </a:txBody>
                  <a:tcPr/>
                </a:tc>
              </a:tr>
              <a:tr h="370840">
                <a:tc>
                  <a:txBody>
                    <a:bodyPr/>
                    <a:lstStyle/>
                    <a:p>
                      <a:pPr algn="ctr"/>
                      <a:r>
                        <a:rPr lang="en-US" sz="1800" dirty="0" smtClean="0"/>
                        <a:t>Preconstruction</a:t>
                      </a:r>
                      <a:endParaRPr lang="en-US" sz="1800" dirty="0"/>
                    </a:p>
                  </a:txBody>
                  <a:tcPr anchor="ctr" anchorCtr="1"/>
                </a:tc>
                <a:tc>
                  <a:txBody>
                    <a:bodyPr/>
                    <a:lstStyle/>
                    <a:p>
                      <a:pPr algn="ctr"/>
                      <a:r>
                        <a:rPr lang="en-US" dirty="0" smtClean="0"/>
                        <a:t>$120,000</a:t>
                      </a:r>
                      <a:endParaRPr lang="en-US" dirty="0"/>
                    </a:p>
                  </a:txBody>
                  <a:tcPr anchor="ctr" anchorCtr="1"/>
                </a:tc>
                <a:tc>
                  <a:txBody>
                    <a:bodyPr/>
                    <a:lstStyle/>
                    <a:p>
                      <a:pPr algn="ctr"/>
                      <a:r>
                        <a:rPr lang="en-US" dirty="0" smtClean="0"/>
                        <a:t>859</a:t>
                      </a:r>
                      <a:endParaRPr lang="en-US" dirty="0"/>
                    </a:p>
                  </a:txBody>
                  <a:tcPr anchor="ctr" anchorCtr="1"/>
                </a:tc>
                <a:tc>
                  <a:txBody>
                    <a:bodyPr/>
                    <a:lstStyle/>
                    <a:p>
                      <a:pPr algn="ctr"/>
                      <a:r>
                        <a:rPr lang="en-US" dirty="0" smtClean="0"/>
                        <a:t>$140</a:t>
                      </a:r>
                      <a:endParaRPr lang="en-US" dirty="0"/>
                    </a:p>
                  </a:txBody>
                  <a:tcPr anchor="ctr" anchorCtr="1"/>
                </a:tc>
              </a:tr>
              <a:tr h="370840">
                <a:tc>
                  <a:txBody>
                    <a:bodyPr/>
                    <a:lstStyle/>
                    <a:p>
                      <a:pPr algn="ctr"/>
                      <a:r>
                        <a:rPr lang="en-US" sz="2400" dirty="0" smtClean="0"/>
                        <a:t>1</a:t>
                      </a:r>
                      <a:endParaRPr lang="en-US" sz="2400" dirty="0"/>
                    </a:p>
                  </a:txBody>
                  <a:tcPr anchor="ctr" anchorCtr="1"/>
                </a:tc>
                <a:tc>
                  <a:txBody>
                    <a:bodyPr/>
                    <a:lstStyle/>
                    <a:p>
                      <a:pPr algn="ctr"/>
                      <a:r>
                        <a:rPr lang="en-US" dirty="0" smtClean="0"/>
                        <a:t>$1,364,150</a:t>
                      </a:r>
                      <a:endParaRPr lang="en-US" dirty="0"/>
                    </a:p>
                  </a:txBody>
                  <a:tcPr anchor="ctr" anchorCtr="1"/>
                </a:tc>
                <a:tc>
                  <a:txBody>
                    <a:bodyPr/>
                    <a:lstStyle/>
                    <a:p>
                      <a:pPr algn="ctr"/>
                      <a:r>
                        <a:rPr lang="en-US" dirty="0" smtClean="0"/>
                        <a:t>131</a:t>
                      </a:r>
                      <a:endParaRPr lang="en-US" dirty="0"/>
                    </a:p>
                  </a:txBody>
                  <a:tcPr anchor="ctr" anchorCtr="1"/>
                </a:tc>
                <a:tc>
                  <a:txBody>
                    <a:bodyPr/>
                    <a:lstStyle/>
                    <a:p>
                      <a:pPr algn="ctr"/>
                      <a:r>
                        <a:rPr lang="en-US" dirty="0" smtClean="0"/>
                        <a:t>$10,413</a:t>
                      </a:r>
                      <a:endParaRPr lang="en-US" dirty="0"/>
                    </a:p>
                  </a:txBody>
                  <a:tcPr anchor="ctr" anchorCtr="1"/>
                </a:tc>
              </a:tr>
              <a:tr h="370840">
                <a:tc>
                  <a:txBody>
                    <a:bodyPr/>
                    <a:lstStyle/>
                    <a:p>
                      <a:pPr algn="ctr"/>
                      <a:r>
                        <a:rPr lang="en-US" sz="2400" dirty="0" smtClean="0"/>
                        <a:t>2</a:t>
                      </a:r>
                      <a:endParaRPr lang="en-US" sz="2400" dirty="0"/>
                    </a:p>
                  </a:txBody>
                  <a:tcPr anchor="ctr" anchorCtr="1"/>
                </a:tc>
                <a:tc>
                  <a:txBody>
                    <a:bodyPr/>
                    <a:lstStyle/>
                    <a:p>
                      <a:pPr algn="ctr"/>
                      <a:r>
                        <a:rPr lang="en-US" dirty="0" smtClean="0"/>
                        <a:t>$353,000</a:t>
                      </a:r>
                      <a:endParaRPr lang="en-US" dirty="0"/>
                    </a:p>
                  </a:txBody>
                  <a:tcPr anchor="ctr" anchorCtr="1"/>
                </a:tc>
                <a:tc>
                  <a:txBody>
                    <a:bodyPr/>
                    <a:lstStyle/>
                    <a:p>
                      <a:pPr algn="ctr"/>
                      <a:r>
                        <a:rPr lang="en-US" dirty="0" smtClean="0"/>
                        <a:t>513</a:t>
                      </a:r>
                      <a:endParaRPr lang="en-US" dirty="0"/>
                    </a:p>
                  </a:txBody>
                  <a:tcPr anchor="ctr" anchorCtr="1"/>
                </a:tc>
                <a:tc>
                  <a:txBody>
                    <a:bodyPr/>
                    <a:lstStyle/>
                    <a:p>
                      <a:pPr algn="ctr"/>
                      <a:r>
                        <a:rPr lang="en-US" dirty="0" smtClean="0"/>
                        <a:t>$688</a:t>
                      </a:r>
                      <a:endParaRPr lang="en-US" dirty="0"/>
                    </a:p>
                  </a:txBody>
                  <a:tcPr anchor="ctr" anchorCtr="1"/>
                </a:tc>
              </a:tr>
              <a:tr h="370840">
                <a:tc>
                  <a:txBody>
                    <a:bodyPr/>
                    <a:lstStyle/>
                    <a:p>
                      <a:pPr algn="ctr"/>
                      <a:r>
                        <a:rPr lang="en-US" sz="2400" dirty="0" smtClean="0"/>
                        <a:t>3</a:t>
                      </a:r>
                      <a:endParaRPr lang="en-US" sz="2400" dirty="0"/>
                    </a:p>
                  </a:txBody>
                  <a:tcPr anchor="ctr" anchorCtr="1"/>
                </a:tc>
                <a:tc>
                  <a:txBody>
                    <a:bodyPr/>
                    <a:lstStyle/>
                    <a:p>
                      <a:pPr algn="ctr"/>
                      <a:r>
                        <a:rPr lang="en-US" dirty="0" smtClean="0"/>
                        <a:t>$2,459,320</a:t>
                      </a:r>
                      <a:endParaRPr lang="en-US" dirty="0"/>
                    </a:p>
                  </a:txBody>
                  <a:tcPr anchor="ctr" anchorCtr="1"/>
                </a:tc>
                <a:tc>
                  <a:txBody>
                    <a:bodyPr/>
                    <a:lstStyle/>
                    <a:p>
                      <a:pPr algn="ctr"/>
                      <a:r>
                        <a:rPr lang="en-US" dirty="0" smtClean="0"/>
                        <a:t>644</a:t>
                      </a:r>
                      <a:endParaRPr lang="en-US" dirty="0"/>
                    </a:p>
                  </a:txBody>
                  <a:tcPr anchor="ctr" anchorCtr="1"/>
                </a:tc>
                <a:tc>
                  <a:txBody>
                    <a:bodyPr/>
                    <a:lstStyle/>
                    <a:p>
                      <a:pPr algn="ctr"/>
                      <a:r>
                        <a:rPr lang="en-US" dirty="0" smtClean="0"/>
                        <a:t>$3,819</a:t>
                      </a:r>
                      <a:endParaRPr lang="en-US" dirty="0"/>
                    </a:p>
                  </a:txBody>
                  <a:tcPr anchor="ctr" anchorCtr="1"/>
                </a:tc>
              </a:tr>
              <a:tr h="370840">
                <a:tc>
                  <a:txBody>
                    <a:bodyPr/>
                    <a:lstStyle/>
                    <a:p>
                      <a:pPr algn="r"/>
                      <a:r>
                        <a:rPr lang="en-US" b="1" dirty="0" smtClean="0"/>
                        <a:t>Consolidated Total:</a:t>
                      </a:r>
                    </a:p>
                  </a:txBody>
                  <a:tcPr marL="45720" marR="45720" anchor="ctr" anchorCtr="1"/>
                </a:tc>
                <a:tc>
                  <a:txBody>
                    <a:bodyPr/>
                    <a:lstStyle/>
                    <a:p>
                      <a:pPr algn="ctr"/>
                      <a:r>
                        <a:rPr lang="en-US" b="1" dirty="0" smtClean="0"/>
                        <a:t>$4,296,470</a:t>
                      </a:r>
                      <a:endParaRPr lang="en-US" b="1" dirty="0"/>
                    </a:p>
                  </a:txBody>
                  <a:tcPr anchor="ctr" anchorCtr="1"/>
                </a:tc>
                <a:tc>
                  <a:txBody>
                    <a:bodyPr/>
                    <a:lstStyle/>
                    <a:p>
                      <a:pPr algn="ctr"/>
                      <a:r>
                        <a:rPr lang="en-US" b="1" dirty="0" smtClean="0"/>
                        <a:t>644</a:t>
                      </a:r>
                      <a:endParaRPr lang="en-US" b="1" dirty="0"/>
                    </a:p>
                  </a:txBody>
                  <a:tcPr anchor="ctr" anchorCtr="1"/>
                </a:tc>
                <a:tc>
                  <a:txBody>
                    <a:bodyPr/>
                    <a:lstStyle/>
                    <a:p>
                      <a:pPr algn="ctr"/>
                      <a:r>
                        <a:rPr lang="en-US" b="1" dirty="0" smtClean="0"/>
                        <a:t>$6,672</a:t>
                      </a:r>
                      <a:endParaRPr lang="en-US" b="1" dirty="0"/>
                    </a:p>
                  </a:txBody>
                  <a:tcPr anchor="ctr" anchorCtr="1"/>
                </a:tc>
              </a:tr>
              <a:tr h="370840">
                <a:tc>
                  <a:txBody>
                    <a:bodyPr/>
                    <a:lstStyle/>
                    <a:p>
                      <a:pPr algn="ctr"/>
                      <a:r>
                        <a:rPr lang="en-US" dirty="0" smtClean="0"/>
                        <a:t>Non-Consolidated Related</a:t>
                      </a:r>
                    </a:p>
                  </a:txBody>
                  <a:tcPr anchor="ctr" anchorCtr="1"/>
                </a:tc>
                <a:tc>
                  <a:txBody>
                    <a:bodyPr/>
                    <a:lstStyle/>
                    <a:p>
                      <a:pPr algn="ctr"/>
                      <a:r>
                        <a:rPr lang="en-US" dirty="0" smtClean="0"/>
                        <a:t>$4,454,836</a:t>
                      </a:r>
                      <a:endParaRPr lang="en-US" dirty="0"/>
                    </a:p>
                  </a:txBody>
                  <a:tcPr anchor="ctr" anchorCtr="1"/>
                </a:tc>
                <a:tc>
                  <a:txBody>
                    <a:bodyPr/>
                    <a:lstStyle/>
                    <a:p>
                      <a:pPr algn="ctr"/>
                      <a:r>
                        <a:rPr lang="en-US" dirty="0" smtClean="0"/>
                        <a:t>859</a:t>
                      </a:r>
                      <a:endParaRPr lang="en-US" dirty="0"/>
                    </a:p>
                  </a:txBody>
                  <a:tcPr anchor="ctr" anchorCtr="1"/>
                </a:tc>
                <a:tc>
                  <a:txBody>
                    <a:bodyPr/>
                    <a:lstStyle/>
                    <a:p>
                      <a:pPr algn="ctr"/>
                      <a:r>
                        <a:rPr lang="en-US" dirty="0" smtClean="0"/>
                        <a:t>$5,186</a:t>
                      </a:r>
                      <a:endParaRPr lang="en-US" dirty="0"/>
                    </a:p>
                  </a:txBody>
                  <a:tcPr anchor="ctr" anchorCtr="1"/>
                </a:tc>
              </a:tr>
              <a:tr h="370840">
                <a:tc rowSpan="2">
                  <a:txBody>
                    <a:bodyPr/>
                    <a:lstStyle/>
                    <a:p>
                      <a:pPr algn="r"/>
                      <a:r>
                        <a:rPr lang="en-US" b="1" dirty="0" smtClean="0"/>
                        <a:t>Grand</a:t>
                      </a:r>
                      <a:r>
                        <a:rPr lang="en-US" b="1" baseline="0" dirty="0" smtClean="0"/>
                        <a:t> Total:</a:t>
                      </a:r>
                      <a:endParaRPr lang="en-US" b="1" dirty="0" smtClean="0"/>
                    </a:p>
                  </a:txBody>
                  <a:tcPr anchor="ctr" anchorCtr="1"/>
                </a:tc>
                <a:tc rowSpan="2">
                  <a:txBody>
                    <a:bodyPr/>
                    <a:lstStyle/>
                    <a:p>
                      <a:pPr algn="ctr"/>
                      <a:r>
                        <a:rPr lang="en-US" b="1" dirty="0" smtClean="0"/>
                        <a:t>$8,751,306</a:t>
                      </a:r>
                      <a:endParaRPr lang="en-US" b="1" dirty="0"/>
                    </a:p>
                  </a:txBody>
                  <a:tcPr anchor="ctr" anchorCtr="1"/>
                </a:tc>
                <a:tc>
                  <a:txBody>
                    <a:bodyPr/>
                    <a:lstStyle/>
                    <a:p>
                      <a:pPr algn="ctr"/>
                      <a:r>
                        <a:rPr lang="en-US" b="1" dirty="0" smtClean="0"/>
                        <a:t>644</a:t>
                      </a:r>
                      <a:endParaRPr lang="en-US" b="1" dirty="0"/>
                    </a:p>
                  </a:txBody>
                  <a:tcPr anchor="ctr" anchorCtr="1"/>
                </a:tc>
                <a:tc>
                  <a:txBody>
                    <a:bodyPr/>
                    <a:lstStyle/>
                    <a:p>
                      <a:pPr algn="ctr"/>
                      <a:r>
                        <a:rPr lang="en-US" b="1" dirty="0" smtClean="0"/>
                        <a:t>$11,858</a:t>
                      </a:r>
                      <a:endParaRPr lang="en-US" b="1" dirty="0"/>
                    </a:p>
                  </a:txBody>
                  <a:tcPr anchor="ctr" anchorCtr="1"/>
                </a:tc>
              </a:tr>
              <a:tr h="370840">
                <a:tc vMerge="1">
                  <a:txBody>
                    <a:bodyPr/>
                    <a:lstStyle/>
                    <a:p>
                      <a:pPr algn="r"/>
                      <a:endParaRPr lang="en-US" b="1" dirty="0" smtClean="0"/>
                    </a:p>
                  </a:txBody>
                  <a:tcPr anchor="ctr" anchorCtr="1"/>
                </a:tc>
                <a:tc vMerge="1">
                  <a:txBody>
                    <a:bodyPr/>
                    <a:lstStyle/>
                    <a:p>
                      <a:pPr algn="ctr"/>
                      <a:endParaRPr lang="en-US" b="1" dirty="0"/>
                    </a:p>
                  </a:txBody>
                  <a:tcPr anchor="ctr" anchorCtr="1"/>
                </a:tc>
                <a:tc>
                  <a:txBody>
                    <a:bodyPr/>
                    <a:lstStyle/>
                    <a:p>
                      <a:pPr algn="ctr"/>
                      <a:r>
                        <a:rPr lang="en-US" b="1" dirty="0" smtClean="0"/>
                        <a:t>215</a:t>
                      </a:r>
                      <a:endParaRPr lang="en-US" b="1" dirty="0"/>
                    </a:p>
                  </a:txBody>
                  <a:tcPr anchor="ctr" anchorCtr="1"/>
                </a:tc>
                <a:tc>
                  <a:txBody>
                    <a:bodyPr/>
                    <a:lstStyle/>
                    <a:p>
                      <a:pPr algn="ctr"/>
                      <a:r>
                        <a:rPr lang="en-US" b="1" dirty="0" smtClean="0"/>
                        <a:t>$5,326</a:t>
                      </a:r>
                      <a:endParaRPr lang="en-US" b="1" dirty="0"/>
                    </a:p>
                  </a:txBody>
                  <a:tcPr anchor="ctr" anchorCtr="1"/>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W CIP 20YR.jpg"/>
          <p:cNvPicPr>
            <a:picLocks noChangeAspect="1"/>
          </p:cNvPicPr>
          <p:nvPr/>
        </p:nvPicPr>
        <p:blipFill>
          <a:blip r:embed="rId3" cstate="print"/>
          <a:srcRect l="10000" t="5152" r="3333" b="2121"/>
          <a:stretch>
            <a:fillRect/>
          </a:stretch>
        </p:blipFill>
        <p:spPr>
          <a:xfrm>
            <a:off x="0" y="0"/>
            <a:ext cx="9144000" cy="6330462"/>
          </a:xfrm>
          <a:prstGeom prst="rect">
            <a:avLst/>
          </a:prstGeom>
        </p:spPr>
      </p:pic>
      <p:sp>
        <p:nvSpPr>
          <p:cNvPr id="3" name="TextBox 2"/>
          <p:cNvSpPr txBox="1"/>
          <p:nvPr/>
        </p:nvSpPr>
        <p:spPr>
          <a:xfrm>
            <a:off x="1828800" y="6400800"/>
            <a:ext cx="3796745" cy="369332"/>
          </a:xfrm>
          <a:prstGeom prst="rect">
            <a:avLst/>
          </a:prstGeom>
          <a:noFill/>
        </p:spPr>
        <p:txBody>
          <a:bodyPr wrap="none" rtlCol="0">
            <a:spAutoFit/>
          </a:bodyPr>
          <a:lstStyle/>
          <a:p>
            <a:r>
              <a:rPr lang="en-US" dirty="0" smtClean="0"/>
              <a:t>Circled projects are for growth only.</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Final Outcome</a:t>
            </a:r>
            <a:endParaRPr lang="en-US" dirty="0">
              <a:solidFill>
                <a:schemeClr val="bg1"/>
              </a:solidFill>
            </a:endParaRPr>
          </a:p>
        </p:txBody>
      </p:sp>
      <p:sp>
        <p:nvSpPr>
          <p:cNvPr id="3" name="Content Placeholder 2"/>
          <p:cNvSpPr>
            <a:spLocks noGrp="1"/>
          </p:cNvSpPr>
          <p:nvPr>
            <p:ph idx="1"/>
          </p:nvPr>
        </p:nvSpPr>
        <p:spPr>
          <a:xfrm>
            <a:off x="838200" y="2286000"/>
            <a:ext cx="7620000" cy="3581400"/>
          </a:xfrm>
        </p:spPr>
        <p:txBody>
          <a:bodyPr/>
          <a:lstStyle/>
          <a:p>
            <a:r>
              <a:rPr lang="en-US" dirty="0" smtClean="0"/>
              <a:t>A single recognized water system – Union Water System</a:t>
            </a:r>
          </a:p>
          <a:p>
            <a:r>
              <a:rPr lang="en-US" dirty="0" smtClean="0"/>
              <a:t>Three distinct areas isolated with control valves:</a:t>
            </a:r>
          </a:p>
          <a:p>
            <a:pPr lvl="1"/>
            <a:r>
              <a:rPr lang="en-US" dirty="0" smtClean="0"/>
              <a:t>Union</a:t>
            </a:r>
          </a:p>
          <a:p>
            <a:pPr lvl="1"/>
            <a:r>
              <a:rPr lang="en-US" dirty="0" smtClean="0"/>
              <a:t>Union Ridge – Vuecrest</a:t>
            </a:r>
          </a:p>
          <a:p>
            <a:pPr lvl="1"/>
            <a:r>
              <a:rPr lang="en-US" dirty="0" smtClean="0"/>
              <a:t>Highland Park – Hood Canal - Alderbrook</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W Final Outcome.jpg"/>
          <p:cNvPicPr>
            <a:picLocks noChangeAspect="1"/>
          </p:cNvPicPr>
          <p:nvPr/>
        </p:nvPicPr>
        <p:blipFill>
          <a:blip r:embed="rId3" cstate="print"/>
          <a:srcRect l="5131" t="2852" r="2621" b="7990"/>
          <a:stretch>
            <a:fillRect/>
          </a:stretch>
        </p:blipFill>
        <p:spPr>
          <a:xfrm rot="5400000">
            <a:off x="1511086" y="-774916"/>
            <a:ext cx="6121830" cy="91440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W PRESSURE ZONES.jpg"/>
          <p:cNvPicPr>
            <a:picLocks noChangeAspect="1"/>
          </p:cNvPicPr>
          <p:nvPr/>
        </p:nvPicPr>
        <p:blipFill>
          <a:blip r:embed="rId3" cstate="print"/>
          <a:srcRect l="9777" t="8307" r="2256" b="1061"/>
          <a:stretch>
            <a:fillRect/>
          </a:stretch>
        </p:blipFill>
        <p:spPr>
          <a:xfrm>
            <a:off x="0" y="762000"/>
            <a:ext cx="9144000" cy="6096000"/>
          </a:xfrm>
          <a:prstGeom prst="rect">
            <a:avLst/>
          </a:prstGeom>
        </p:spPr>
      </p:pic>
      <p:sp>
        <p:nvSpPr>
          <p:cNvPr id="3" name="Title 1"/>
          <p:cNvSpPr txBox="1">
            <a:spLocks/>
          </p:cNvSpPr>
          <p:nvPr/>
        </p:nvSpPr>
        <p:spPr>
          <a:xfrm>
            <a:off x="381000" y="0"/>
            <a:ext cx="82296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0" b="0" i="0" u="none" strike="noStrike" kern="1200" cap="none" spc="0" normalizeH="0" baseline="0" noProof="0" dirty="0" smtClean="0">
                <a:ln>
                  <a:noFill/>
                </a:ln>
                <a:solidFill>
                  <a:schemeClr val="bg1"/>
                </a:solidFill>
                <a:effectLst/>
                <a:uLnTx/>
                <a:uFillTx/>
                <a:latin typeface="+mj-lt"/>
                <a:ea typeface="+mj-ea"/>
                <a:cs typeface="+mj-cs"/>
              </a:rPr>
              <a:t>Pressure Zones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smtClean="0">
                <a:solidFill>
                  <a:schemeClr val="bg1"/>
                </a:solidFill>
              </a:rPr>
              <a:t>Why Consolidate?</a:t>
            </a:r>
          </a:p>
        </p:txBody>
      </p:sp>
      <p:sp>
        <p:nvSpPr>
          <p:cNvPr id="9219" name="Content Placeholder 2"/>
          <p:cNvSpPr>
            <a:spLocks noGrp="1"/>
          </p:cNvSpPr>
          <p:nvPr>
            <p:ph idx="1"/>
          </p:nvPr>
        </p:nvSpPr>
        <p:spPr>
          <a:xfrm>
            <a:off x="2286000" y="2362200"/>
            <a:ext cx="4648200" cy="2789238"/>
          </a:xfrm>
        </p:spPr>
        <p:txBody>
          <a:bodyPr/>
          <a:lstStyle/>
          <a:p>
            <a:pPr eaLnBrk="1" hangingPunct="1"/>
            <a:r>
              <a:rPr lang="en-US" smtClean="0"/>
              <a:t>Address system deficiencies</a:t>
            </a:r>
          </a:p>
          <a:p>
            <a:pPr eaLnBrk="1" hangingPunct="1"/>
            <a:r>
              <a:rPr lang="en-US" smtClean="0"/>
              <a:t>Improve water quality</a:t>
            </a:r>
          </a:p>
          <a:p>
            <a:pPr eaLnBrk="1" hangingPunct="1"/>
            <a:r>
              <a:rPr lang="en-US" smtClean="0"/>
              <a:t>Add redundancies (backup)</a:t>
            </a:r>
          </a:p>
          <a:p>
            <a:pPr eaLnBrk="1" hangingPunct="1"/>
            <a:r>
              <a:rPr lang="en-US" smtClean="0"/>
              <a:t>Increase efficiency</a:t>
            </a:r>
          </a:p>
          <a:p>
            <a:pPr eaLnBrk="1" hangingPunct="1"/>
            <a:r>
              <a:rPr lang="en-US" smtClean="0"/>
              <a:t>Plan for future area growth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819150"/>
          </a:xfrm>
        </p:spPr>
        <p:txBody>
          <a:bodyPr/>
          <a:lstStyle/>
          <a:p>
            <a:pPr algn="ctr" eaLnBrk="1" hangingPunct="1"/>
            <a:r>
              <a:rPr lang="en-US" dirty="0" smtClean="0">
                <a:solidFill>
                  <a:schemeClr val="bg1"/>
                </a:solidFill>
              </a:rPr>
              <a:t>Individual </a:t>
            </a:r>
            <a:r>
              <a:rPr lang="en-US" dirty="0" err="1" smtClean="0">
                <a:solidFill>
                  <a:schemeClr val="bg1"/>
                </a:solidFill>
              </a:rPr>
              <a:t>vs</a:t>
            </a:r>
            <a:r>
              <a:rPr lang="en-US" dirty="0" smtClean="0">
                <a:solidFill>
                  <a:schemeClr val="bg1"/>
                </a:solidFill>
              </a:rPr>
              <a:t> Consolidation</a:t>
            </a:r>
          </a:p>
        </p:txBody>
      </p:sp>
      <p:sp>
        <p:nvSpPr>
          <p:cNvPr id="16387" name="Content Placeholder 2"/>
          <p:cNvSpPr>
            <a:spLocks noGrp="1"/>
          </p:cNvSpPr>
          <p:nvPr>
            <p:ph idx="1"/>
          </p:nvPr>
        </p:nvSpPr>
        <p:spPr>
          <a:xfrm>
            <a:off x="457200" y="1828800"/>
            <a:ext cx="3886200" cy="4313237"/>
          </a:xfrm>
        </p:spPr>
        <p:txBody>
          <a:bodyPr/>
          <a:lstStyle/>
          <a:p>
            <a:pPr eaLnBrk="1" hangingPunct="1"/>
            <a:r>
              <a:rPr lang="en-US" sz="2200" dirty="0" smtClean="0"/>
              <a:t>Individual</a:t>
            </a:r>
          </a:p>
          <a:p>
            <a:pPr lvl="1" eaLnBrk="1" hangingPunct="1"/>
            <a:r>
              <a:rPr lang="en-US" sz="2200" dirty="0" smtClean="0"/>
              <a:t>6 separate funding packages</a:t>
            </a:r>
          </a:p>
          <a:p>
            <a:pPr lvl="1" eaLnBrk="1" hangingPunct="1"/>
            <a:r>
              <a:rPr lang="en-US" sz="2200" dirty="0" smtClean="0"/>
              <a:t>6 designs in phases</a:t>
            </a:r>
          </a:p>
          <a:p>
            <a:pPr lvl="1" eaLnBrk="1" hangingPunct="1"/>
            <a:r>
              <a:rPr lang="en-US" sz="2200" dirty="0" smtClean="0"/>
              <a:t>6 separate report sets</a:t>
            </a:r>
          </a:p>
          <a:p>
            <a:pPr lvl="1" eaLnBrk="1" hangingPunct="1"/>
            <a:r>
              <a:rPr lang="en-US" sz="2200" dirty="0" smtClean="0"/>
              <a:t>Duplicate projects</a:t>
            </a:r>
          </a:p>
          <a:p>
            <a:pPr lvl="1" eaLnBrk="1" hangingPunct="1"/>
            <a:r>
              <a:rPr lang="en-US" sz="2200" dirty="0" smtClean="0"/>
              <a:t>Does not address lack of redundancy</a:t>
            </a:r>
          </a:p>
          <a:p>
            <a:pPr lvl="1" eaLnBrk="1" hangingPunct="1"/>
            <a:r>
              <a:rPr lang="en-US" sz="2200" dirty="0" smtClean="0"/>
              <a:t>Less  complicated sampling</a:t>
            </a:r>
          </a:p>
        </p:txBody>
      </p:sp>
      <p:sp>
        <p:nvSpPr>
          <p:cNvPr id="4" name="Content Placeholder 2"/>
          <p:cNvSpPr txBox="1">
            <a:spLocks/>
          </p:cNvSpPr>
          <p:nvPr/>
        </p:nvSpPr>
        <p:spPr>
          <a:xfrm>
            <a:off x="4267200" y="1752600"/>
            <a:ext cx="4419600" cy="4800600"/>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r>
              <a:rPr lang="en-US" sz="2200" dirty="0">
                <a:latin typeface="+mn-lt"/>
                <a:cs typeface="+mn-cs"/>
              </a:rPr>
              <a:t>Consolidation</a:t>
            </a:r>
          </a:p>
          <a:p>
            <a:pPr marL="640080" lvl="1" indent="-246888" fontAlgn="auto">
              <a:spcBef>
                <a:spcPct val="20000"/>
              </a:spcBef>
              <a:spcAft>
                <a:spcPts val="0"/>
              </a:spcAft>
              <a:buClr>
                <a:schemeClr val="accent1"/>
              </a:buClr>
              <a:buSzPct val="85000"/>
              <a:buFont typeface="Wingdings 2"/>
              <a:buChar char=""/>
              <a:defRPr/>
            </a:pPr>
            <a:r>
              <a:rPr lang="en-US" sz="2200" dirty="0">
                <a:latin typeface="+mn-lt"/>
                <a:cs typeface="+mn-cs"/>
              </a:rPr>
              <a:t>1 funding package</a:t>
            </a:r>
          </a:p>
          <a:p>
            <a:pPr marL="640080" lvl="1" indent="-246888" fontAlgn="auto">
              <a:spcBef>
                <a:spcPct val="20000"/>
              </a:spcBef>
              <a:spcAft>
                <a:spcPts val="0"/>
              </a:spcAft>
              <a:buClr>
                <a:schemeClr val="accent1"/>
              </a:buClr>
              <a:buSzPct val="85000"/>
              <a:buFont typeface="Wingdings 2"/>
              <a:buChar char=""/>
              <a:defRPr/>
            </a:pPr>
            <a:r>
              <a:rPr lang="en-US" sz="2200" dirty="0">
                <a:latin typeface="+mn-lt"/>
                <a:cs typeface="+mn-cs"/>
              </a:rPr>
              <a:t>More points on funding </a:t>
            </a:r>
            <a:r>
              <a:rPr lang="en-US" sz="2200" dirty="0" err="1">
                <a:latin typeface="+mn-lt"/>
                <a:cs typeface="+mn-cs"/>
              </a:rPr>
              <a:t>pkg</a:t>
            </a:r>
            <a:r>
              <a:rPr lang="en-US" sz="2200" dirty="0">
                <a:latin typeface="+mn-lt"/>
                <a:cs typeface="+mn-cs"/>
              </a:rPr>
              <a:t> for regional needs</a:t>
            </a:r>
          </a:p>
          <a:p>
            <a:pPr marL="640080" lvl="1" indent="-246888" fontAlgn="auto">
              <a:spcBef>
                <a:spcPct val="20000"/>
              </a:spcBef>
              <a:spcAft>
                <a:spcPts val="0"/>
              </a:spcAft>
              <a:buClr>
                <a:schemeClr val="accent1"/>
              </a:buClr>
              <a:buSzPct val="85000"/>
              <a:buFont typeface="Wingdings 2"/>
              <a:buChar char=""/>
              <a:defRPr/>
            </a:pPr>
            <a:r>
              <a:rPr lang="en-US" sz="2200" dirty="0">
                <a:latin typeface="+mn-lt"/>
                <a:cs typeface="+mn-cs"/>
              </a:rPr>
              <a:t>1 design in phases</a:t>
            </a:r>
          </a:p>
          <a:p>
            <a:pPr marL="640080" lvl="1" indent="-246888" fontAlgn="auto">
              <a:spcBef>
                <a:spcPct val="20000"/>
              </a:spcBef>
              <a:spcAft>
                <a:spcPts val="0"/>
              </a:spcAft>
              <a:buClr>
                <a:schemeClr val="accent1"/>
              </a:buClr>
              <a:buSzPct val="85000"/>
              <a:buFont typeface="Wingdings 2"/>
              <a:buChar char=""/>
              <a:defRPr/>
            </a:pPr>
            <a:r>
              <a:rPr lang="en-US" sz="2200" dirty="0">
                <a:latin typeface="+mn-lt"/>
                <a:cs typeface="+mn-cs"/>
              </a:rPr>
              <a:t>1  set of reports</a:t>
            </a:r>
          </a:p>
          <a:p>
            <a:pPr marL="640080" lvl="1" indent="-246888" fontAlgn="auto">
              <a:spcBef>
                <a:spcPct val="20000"/>
              </a:spcBef>
              <a:spcAft>
                <a:spcPts val="0"/>
              </a:spcAft>
              <a:buClr>
                <a:schemeClr val="accent1"/>
              </a:buClr>
              <a:buSzPct val="85000"/>
              <a:buFont typeface="Wingdings 2"/>
              <a:buChar char=""/>
              <a:defRPr/>
            </a:pPr>
            <a:r>
              <a:rPr lang="en-US" sz="2200" dirty="0">
                <a:latin typeface="+mn-lt"/>
                <a:cs typeface="+mn-cs"/>
              </a:rPr>
              <a:t>Addresses </a:t>
            </a:r>
            <a:r>
              <a:rPr lang="en-US" sz="2200" dirty="0" smtClean="0">
                <a:latin typeface="+mn-lt"/>
                <a:cs typeface="+mn-cs"/>
              </a:rPr>
              <a:t>redundancy</a:t>
            </a:r>
          </a:p>
          <a:p>
            <a:pPr marL="640080" lvl="1" indent="-246888" fontAlgn="auto">
              <a:spcBef>
                <a:spcPct val="20000"/>
              </a:spcBef>
              <a:spcAft>
                <a:spcPts val="0"/>
              </a:spcAft>
              <a:buClr>
                <a:schemeClr val="accent1"/>
              </a:buClr>
              <a:buSzPct val="85000"/>
              <a:buFont typeface="Wingdings 2"/>
              <a:buChar char=""/>
              <a:defRPr/>
            </a:pPr>
            <a:r>
              <a:rPr lang="en-US" sz="2200" dirty="0" smtClean="0">
                <a:latin typeface="+mn-lt"/>
                <a:cs typeface="+mn-cs"/>
              </a:rPr>
              <a:t>Addresses several issues with fewer projects</a:t>
            </a:r>
            <a:endParaRPr lang="en-US" sz="2200" dirty="0">
              <a:latin typeface="+mn-lt"/>
              <a:cs typeface="+mn-cs"/>
            </a:endParaRPr>
          </a:p>
          <a:p>
            <a:pPr marL="640080" lvl="1" indent="-246888" fontAlgn="auto">
              <a:spcBef>
                <a:spcPct val="20000"/>
              </a:spcBef>
              <a:spcAft>
                <a:spcPts val="0"/>
              </a:spcAft>
              <a:buClr>
                <a:schemeClr val="accent1"/>
              </a:buClr>
              <a:buSzPct val="85000"/>
              <a:buFont typeface="Wingdings 2"/>
              <a:buChar char=""/>
              <a:defRPr/>
            </a:pPr>
            <a:r>
              <a:rPr lang="en-US" sz="2200" dirty="0">
                <a:latin typeface="+mn-lt"/>
                <a:cs typeface="+mn-cs"/>
              </a:rPr>
              <a:t>Cost spread over more connections</a:t>
            </a:r>
          </a:p>
          <a:p>
            <a:pPr marL="640080" lvl="1" indent="-246888" fontAlgn="auto">
              <a:spcBef>
                <a:spcPct val="20000"/>
              </a:spcBef>
              <a:spcAft>
                <a:spcPts val="0"/>
              </a:spcAft>
              <a:buClr>
                <a:schemeClr val="accent1"/>
              </a:buClr>
              <a:buSzPct val="85000"/>
              <a:buFont typeface="Wingdings 2"/>
              <a:buChar char=""/>
              <a:defRPr/>
            </a:pPr>
            <a:r>
              <a:rPr lang="en-US" sz="2200" dirty="0">
                <a:latin typeface="+mn-lt"/>
                <a:cs typeface="+mn-cs"/>
              </a:rPr>
              <a:t>Less $/connect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bg1"/>
                </a:solidFill>
              </a:rPr>
              <a:t>Highland Park System Deficiencies</a:t>
            </a:r>
            <a:endParaRPr lang="en-US" dirty="0">
              <a:solidFill>
                <a:schemeClr val="bg1"/>
              </a:solidFill>
            </a:endParaRPr>
          </a:p>
        </p:txBody>
      </p:sp>
      <p:sp>
        <p:nvSpPr>
          <p:cNvPr id="10243" name="Content Placeholder 2"/>
          <p:cNvSpPr>
            <a:spLocks noGrp="1"/>
          </p:cNvSpPr>
          <p:nvPr>
            <p:ph idx="1"/>
          </p:nvPr>
        </p:nvSpPr>
        <p:spPr>
          <a:xfrm>
            <a:off x="685800" y="2286000"/>
            <a:ext cx="7924800" cy="4038600"/>
          </a:xfrm>
        </p:spPr>
        <p:txBody>
          <a:bodyPr/>
          <a:lstStyle/>
          <a:p>
            <a:pPr eaLnBrk="1" hangingPunct="1"/>
            <a:r>
              <a:rPr lang="en-US" dirty="0" smtClean="0"/>
              <a:t>Waiting list of property owners wanting water connections within Highland Park Plat (21 lots) and outside the plat (4 lots)</a:t>
            </a:r>
          </a:p>
          <a:p>
            <a:pPr eaLnBrk="1" hangingPunct="1"/>
            <a:r>
              <a:rPr lang="en-US" dirty="0" smtClean="0"/>
              <a:t>Needs additional reservoir storage volume</a:t>
            </a:r>
          </a:p>
          <a:p>
            <a:pPr eaLnBrk="1" hangingPunct="1"/>
            <a:r>
              <a:rPr lang="en-US" dirty="0" smtClean="0"/>
              <a:t>Booster pumps need to be upsized</a:t>
            </a:r>
          </a:p>
          <a:p>
            <a:pPr eaLnBrk="1" hangingPunct="1"/>
            <a:r>
              <a:rPr lang="en-US" dirty="0" smtClean="0"/>
              <a:t>Well pump 43 years old</a:t>
            </a:r>
          </a:p>
          <a:p>
            <a:pPr eaLnBrk="1" hangingPunct="1"/>
            <a:r>
              <a:rPr lang="en-US" dirty="0" smtClean="0"/>
              <a:t>Single source system</a:t>
            </a:r>
          </a:p>
          <a:p>
            <a:pPr eaLnBrk="1" hangingPunct="1"/>
            <a:r>
              <a:rPr lang="en-US" dirty="0" smtClean="0"/>
              <a:t>Undersized mains (2-inch and 3-inch)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457200"/>
            <a:ext cx="8229600" cy="857250"/>
          </a:xfrm>
        </p:spPr>
        <p:txBody>
          <a:bodyPr/>
          <a:lstStyle/>
          <a:p>
            <a:pPr algn="ctr" eaLnBrk="1" hangingPunct="1"/>
            <a:r>
              <a:rPr lang="en-US" dirty="0" smtClean="0">
                <a:solidFill>
                  <a:schemeClr val="bg1"/>
                </a:solidFill>
              </a:rPr>
              <a:t>Highland Park Projects</a:t>
            </a:r>
          </a:p>
        </p:txBody>
      </p:sp>
      <p:graphicFrame>
        <p:nvGraphicFramePr>
          <p:cNvPr id="5" name="Content Placeholder 4"/>
          <p:cNvGraphicFramePr>
            <a:graphicFrameLocks noGrp="1"/>
          </p:cNvGraphicFramePr>
          <p:nvPr>
            <p:ph idx="1"/>
          </p:nvPr>
        </p:nvGraphicFramePr>
        <p:xfrm>
          <a:off x="685800" y="1447800"/>
          <a:ext cx="7924800" cy="5237480"/>
        </p:xfrm>
        <a:graphic>
          <a:graphicData uri="http://schemas.openxmlformats.org/drawingml/2006/table">
            <a:tbl>
              <a:tblPr firstRow="1" bandRow="1">
                <a:tableStyleId>{5C22544A-7EE6-4342-B048-85BDC9FD1C3A}</a:tableStyleId>
              </a:tblPr>
              <a:tblGrid>
                <a:gridCol w="3429000"/>
                <a:gridCol w="1295400"/>
                <a:gridCol w="1371600"/>
                <a:gridCol w="1828800"/>
              </a:tblGrid>
              <a:tr h="370840">
                <a:tc>
                  <a:txBody>
                    <a:bodyPr/>
                    <a:lstStyle/>
                    <a:p>
                      <a:r>
                        <a:rPr lang="en-US" dirty="0" smtClean="0"/>
                        <a:t>Project</a:t>
                      </a:r>
                      <a:endParaRPr lang="en-US" dirty="0"/>
                    </a:p>
                  </a:txBody>
                  <a:tcPr/>
                </a:tc>
                <a:tc>
                  <a:txBody>
                    <a:bodyPr/>
                    <a:lstStyle/>
                    <a:p>
                      <a:r>
                        <a:rPr lang="en-US" dirty="0" smtClean="0"/>
                        <a:t>Unit</a:t>
                      </a:r>
                      <a:r>
                        <a:rPr lang="en-US" baseline="0" dirty="0" smtClean="0"/>
                        <a:t> Cost</a:t>
                      </a:r>
                      <a:endParaRPr lang="en-US" dirty="0"/>
                    </a:p>
                  </a:txBody>
                  <a:tcPr/>
                </a:tc>
                <a:tc>
                  <a:txBody>
                    <a:bodyPr/>
                    <a:lstStyle/>
                    <a:p>
                      <a:r>
                        <a:rPr lang="en-US" dirty="0" smtClean="0"/>
                        <a:t>Total Cost</a:t>
                      </a:r>
                      <a:endParaRPr lang="en-US" dirty="0"/>
                    </a:p>
                  </a:txBody>
                  <a:tcPr/>
                </a:tc>
                <a:tc>
                  <a:txBody>
                    <a:bodyPr/>
                    <a:lstStyle/>
                    <a:p>
                      <a:r>
                        <a:rPr lang="en-US" dirty="0" smtClean="0"/>
                        <a:t>Years</a:t>
                      </a:r>
                      <a:endParaRPr lang="en-US" dirty="0"/>
                    </a:p>
                  </a:txBody>
                  <a:tcPr/>
                </a:tc>
              </a:tr>
              <a:tr h="370840">
                <a:tc>
                  <a:txBody>
                    <a:bodyPr/>
                    <a:lstStyle/>
                    <a:p>
                      <a:r>
                        <a:rPr lang="en-US" sz="1600" dirty="0" smtClean="0"/>
                        <a:t>Reservoir Repairs</a:t>
                      </a:r>
                      <a:endParaRPr lang="en-US" sz="1600" dirty="0"/>
                    </a:p>
                  </a:txBody>
                  <a:tcPr/>
                </a:tc>
                <a:tc>
                  <a:txBody>
                    <a:bodyPr/>
                    <a:lstStyle/>
                    <a:p>
                      <a:r>
                        <a:rPr lang="en-US" sz="1600" dirty="0" smtClean="0"/>
                        <a:t>$5,000</a:t>
                      </a:r>
                      <a:endParaRPr lang="en-US" sz="1600" dirty="0"/>
                    </a:p>
                  </a:txBody>
                  <a:tcPr/>
                </a:tc>
                <a:tc>
                  <a:txBody>
                    <a:bodyPr/>
                    <a:lstStyle/>
                    <a:p>
                      <a:r>
                        <a:rPr lang="en-US" sz="1600" dirty="0" smtClean="0"/>
                        <a:t>$5,000</a:t>
                      </a:r>
                      <a:endParaRPr lang="en-US" sz="1600" dirty="0"/>
                    </a:p>
                  </a:txBody>
                  <a:tcPr/>
                </a:tc>
                <a:tc>
                  <a:txBody>
                    <a:bodyPr/>
                    <a:lstStyle/>
                    <a:p>
                      <a:r>
                        <a:rPr lang="en-US" sz="1600" dirty="0" smtClean="0"/>
                        <a:t>2017</a:t>
                      </a:r>
                      <a:endParaRPr lang="en-US" sz="1600" dirty="0"/>
                    </a:p>
                  </a:txBody>
                  <a:tcPr/>
                </a:tc>
              </a:tr>
              <a:tr h="370840">
                <a:tc>
                  <a:txBody>
                    <a:bodyPr/>
                    <a:lstStyle/>
                    <a:p>
                      <a:r>
                        <a:rPr lang="en-US" sz="1600" dirty="0" smtClean="0"/>
                        <a:t>WSP Update</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$20,000</a:t>
                      </a:r>
                      <a:endParaRPr lang="en-US" sz="1600" dirty="0"/>
                    </a:p>
                  </a:txBody>
                  <a:tcPr/>
                </a:tc>
                <a:tc>
                  <a:txBody>
                    <a:bodyPr/>
                    <a:lstStyle/>
                    <a:p>
                      <a:r>
                        <a:rPr lang="en-US" sz="1600" dirty="0" smtClean="0"/>
                        <a:t>2022, 2028</a:t>
                      </a:r>
                      <a:endParaRPr lang="en-US" sz="1600" dirty="0"/>
                    </a:p>
                  </a:txBody>
                  <a:tcPr/>
                </a:tc>
              </a:tr>
              <a:tr h="370840">
                <a:tc>
                  <a:txBody>
                    <a:bodyPr/>
                    <a:lstStyle/>
                    <a:p>
                      <a:r>
                        <a:rPr lang="en-US" sz="1600" dirty="0" smtClean="0"/>
                        <a:t>35,300</a:t>
                      </a:r>
                      <a:r>
                        <a:rPr lang="en-US" sz="1600" baseline="0" dirty="0" smtClean="0"/>
                        <a:t> Gal Tank</a:t>
                      </a:r>
                      <a:endParaRPr lang="en-US" sz="1600" dirty="0"/>
                    </a:p>
                  </a:txBody>
                  <a:tcPr/>
                </a:tc>
                <a:tc>
                  <a:txBody>
                    <a:bodyPr/>
                    <a:lstStyle/>
                    <a:p>
                      <a:r>
                        <a:rPr lang="en-US" sz="1600" dirty="0" smtClean="0"/>
                        <a:t>$1.80/Gal</a:t>
                      </a:r>
                      <a:endParaRPr lang="en-US" sz="1600" dirty="0"/>
                    </a:p>
                  </a:txBody>
                  <a:tcPr/>
                </a:tc>
                <a:tc>
                  <a:txBody>
                    <a:bodyPr/>
                    <a:lstStyle/>
                    <a:p>
                      <a:r>
                        <a:rPr lang="en-US" sz="1600" dirty="0" smtClean="0"/>
                        <a:t>$63,540</a:t>
                      </a:r>
                      <a:endParaRPr lang="en-US" sz="1600" dirty="0"/>
                    </a:p>
                  </a:txBody>
                  <a:tcPr/>
                </a:tc>
                <a:tc>
                  <a:txBody>
                    <a:bodyPr/>
                    <a:lstStyle/>
                    <a:p>
                      <a:r>
                        <a:rPr lang="en-US" sz="1600" dirty="0" smtClean="0"/>
                        <a:t>2019</a:t>
                      </a:r>
                      <a:endParaRPr lang="en-US" sz="1600" dirty="0"/>
                    </a:p>
                  </a:txBody>
                  <a:tcPr/>
                </a:tc>
              </a:tr>
              <a:tr h="370840">
                <a:tc>
                  <a:txBody>
                    <a:bodyPr/>
                    <a:lstStyle/>
                    <a:p>
                      <a:r>
                        <a:rPr lang="en-US" sz="1600" dirty="0" smtClean="0"/>
                        <a:t>Property for</a:t>
                      </a:r>
                      <a:r>
                        <a:rPr lang="en-US" sz="1600" baseline="0" dirty="0" smtClean="0"/>
                        <a:t> Tank</a:t>
                      </a:r>
                      <a:endParaRPr lang="en-US" sz="1600" dirty="0"/>
                    </a:p>
                  </a:txBody>
                  <a:tcPr/>
                </a:tc>
                <a:tc>
                  <a:txBody>
                    <a:bodyPr/>
                    <a:lstStyle/>
                    <a:p>
                      <a:r>
                        <a:rPr lang="en-US" sz="1600" dirty="0" smtClean="0"/>
                        <a:t>$75,000</a:t>
                      </a:r>
                      <a:endParaRPr lang="en-US" sz="1600" dirty="0"/>
                    </a:p>
                  </a:txBody>
                  <a:tcPr/>
                </a:tc>
                <a:tc>
                  <a:txBody>
                    <a:bodyPr/>
                    <a:lstStyle/>
                    <a:p>
                      <a:r>
                        <a:rPr lang="en-US" sz="1600" dirty="0" smtClean="0"/>
                        <a:t>$75,000</a:t>
                      </a:r>
                      <a:endParaRPr lang="en-US" sz="1600" dirty="0"/>
                    </a:p>
                  </a:txBody>
                  <a:tcPr/>
                </a:tc>
                <a:tc>
                  <a:txBody>
                    <a:bodyPr/>
                    <a:lstStyle/>
                    <a:p>
                      <a:r>
                        <a:rPr lang="en-US" sz="1600" dirty="0" smtClean="0"/>
                        <a:t>2018</a:t>
                      </a:r>
                      <a:endParaRPr lang="en-US" sz="1600" dirty="0"/>
                    </a:p>
                  </a:txBody>
                  <a:tcPr/>
                </a:tc>
              </a:tr>
              <a:tr h="370840">
                <a:tc>
                  <a:txBody>
                    <a:bodyPr/>
                    <a:lstStyle/>
                    <a:p>
                      <a:r>
                        <a:rPr lang="en-US" sz="1600" dirty="0" smtClean="0"/>
                        <a:t>Booster Station for Tank</a:t>
                      </a:r>
                      <a:endParaRPr lang="en-US" sz="1600" dirty="0"/>
                    </a:p>
                  </a:txBody>
                  <a:tcPr/>
                </a:tc>
                <a:tc>
                  <a:txBody>
                    <a:bodyPr/>
                    <a:lstStyle/>
                    <a:p>
                      <a:r>
                        <a:rPr lang="en-US" sz="1600" dirty="0" smtClean="0"/>
                        <a:t>$175,000</a:t>
                      </a:r>
                      <a:endParaRPr lang="en-US" sz="1600" dirty="0"/>
                    </a:p>
                  </a:txBody>
                  <a:tcPr/>
                </a:tc>
                <a:tc>
                  <a:txBody>
                    <a:bodyPr/>
                    <a:lstStyle/>
                    <a:p>
                      <a:r>
                        <a:rPr lang="en-US" sz="1600" dirty="0" smtClean="0"/>
                        <a:t>$175,000</a:t>
                      </a:r>
                      <a:endParaRPr lang="en-US" sz="1600" dirty="0"/>
                    </a:p>
                  </a:txBody>
                  <a:tcPr/>
                </a:tc>
                <a:tc>
                  <a:txBody>
                    <a:bodyPr/>
                    <a:lstStyle/>
                    <a:p>
                      <a:r>
                        <a:rPr lang="en-US" sz="1600" dirty="0" smtClean="0"/>
                        <a:t>2018</a:t>
                      </a:r>
                      <a:endParaRPr lang="en-US" sz="1600" dirty="0"/>
                    </a:p>
                  </a:txBody>
                  <a:tcPr/>
                </a:tc>
              </a:tr>
              <a:tr h="370840">
                <a:tc>
                  <a:txBody>
                    <a:bodyPr/>
                    <a:lstStyle/>
                    <a:p>
                      <a:r>
                        <a:rPr lang="en-US" sz="1600" dirty="0" smtClean="0"/>
                        <a:t>Brass</a:t>
                      </a:r>
                      <a:r>
                        <a:rPr lang="en-US" sz="1600" baseline="0" dirty="0" smtClean="0"/>
                        <a:t> </a:t>
                      </a:r>
                      <a:r>
                        <a:rPr lang="en-US" sz="1600" dirty="0" smtClean="0"/>
                        <a:t>Meter Replacement for Lead Reduction – convert to AMR</a:t>
                      </a:r>
                      <a:endParaRPr lang="en-US" sz="1600" dirty="0"/>
                    </a:p>
                  </a:txBody>
                  <a:tcPr/>
                </a:tc>
                <a:tc>
                  <a:txBody>
                    <a:bodyPr/>
                    <a:lstStyle/>
                    <a:p>
                      <a:r>
                        <a:rPr lang="en-US" sz="1600" dirty="0" smtClean="0"/>
                        <a:t>$350/meter</a:t>
                      </a:r>
                      <a:endParaRPr lang="en-US" sz="1600" dirty="0"/>
                    </a:p>
                  </a:txBody>
                  <a:tcPr/>
                </a:tc>
                <a:tc>
                  <a:txBody>
                    <a:bodyPr/>
                    <a:lstStyle/>
                    <a:p>
                      <a:r>
                        <a:rPr lang="en-US" sz="1600" dirty="0" smtClean="0"/>
                        <a:t>$7,350</a:t>
                      </a:r>
                      <a:endParaRPr lang="en-US" sz="1600" dirty="0"/>
                    </a:p>
                  </a:txBody>
                  <a:tcPr/>
                </a:tc>
                <a:tc>
                  <a:txBody>
                    <a:bodyPr/>
                    <a:lstStyle/>
                    <a:p>
                      <a:r>
                        <a:rPr lang="en-US" sz="1600" dirty="0" smtClean="0"/>
                        <a:t>2020</a:t>
                      </a:r>
                      <a:endParaRPr lang="en-US" sz="1600" dirty="0"/>
                    </a:p>
                  </a:txBody>
                  <a:tcPr/>
                </a:tc>
              </a:tr>
              <a:tr h="370840">
                <a:tc>
                  <a:txBody>
                    <a:bodyPr/>
                    <a:lstStyle/>
                    <a:p>
                      <a:r>
                        <a:rPr lang="en-US" sz="1600" dirty="0" smtClean="0"/>
                        <a:t>Main Line Replacement – convert to AMR</a:t>
                      </a:r>
                      <a:endParaRPr lang="en-US" sz="1600" dirty="0"/>
                    </a:p>
                  </a:txBody>
                  <a:tcPr/>
                </a:tc>
                <a:tc>
                  <a:txBody>
                    <a:bodyPr/>
                    <a:lstStyle/>
                    <a:p>
                      <a:r>
                        <a:rPr lang="en-US" sz="1600" dirty="0" smtClean="0"/>
                        <a:t>$100/ft</a:t>
                      </a:r>
                      <a:endParaRPr lang="en-US" sz="1600" dirty="0"/>
                    </a:p>
                  </a:txBody>
                  <a:tcPr/>
                </a:tc>
                <a:tc>
                  <a:txBody>
                    <a:bodyPr/>
                    <a:lstStyle/>
                    <a:p>
                      <a:r>
                        <a:rPr lang="en-US" sz="1600" dirty="0" smtClean="0"/>
                        <a:t>$690,000</a:t>
                      </a:r>
                      <a:endParaRPr lang="en-US" sz="1600" dirty="0"/>
                    </a:p>
                  </a:txBody>
                  <a:tcPr/>
                </a:tc>
                <a:tc>
                  <a:txBody>
                    <a:bodyPr/>
                    <a:lstStyle/>
                    <a:p>
                      <a:r>
                        <a:rPr lang="en-US" sz="1600" dirty="0" smtClean="0"/>
                        <a:t>2019-2021</a:t>
                      </a:r>
                      <a:endParaRPr lang="en-US" sz="1600" dirty="0"/>
                    </a:p>
                  </a:txBody>
                  <a:tcPr/>
                </a:tc>
              </a:tr>
              <a:tr h="370840">
                <a:tc>
                  <a:txBody>
                    <a:bodyPr/>
                    <a:lstStyle/>
                    <a:p>
                      <a:r>
                        <a:rPr lang="en-US" sz="1600" dirty="0" smtClean="0"/>
                        <a:t>Main Line PRV Replacement</a:t>
                      </a:r>
                      <a:endParaRPr lang="en-US" sz="1600" dirty="0"/>
                    </a:p>
                  </a:txBody>
                  <a:tcPr/>
                </a:tc>
                <a:tc>
                  <a:txBody>
                    <a:bodyPr/>
                    <a:lstStyle/>
                    <a:p>
                      <a:r>
                        <a:rPr lang="en-US" sz="1600" dirty="0" smtClean="0"/>
                        <a:t>$1,000 ea</a:t>
                      </a:r>
                      <a:endParaRPr lang="en-US" sz="1600" dirty="0"/>
                    </a:p>
                  </a:txBody>
                  <a:tcPr/>
                </a:tc>
                <a:tc>
                  <a:txBody>
                    <a:bodyPr/>
                    <a:lstStyle/>
                    <a:p>
                      <a:r>
                        <a:rPr lang="en-US" sz="1600" dirty="0" smtClean="0"/>
                        <a:t>$1,000</a:t>
                      </a:r>
                      <a:endParaRPr lang="en-US" sz="1600" dirty="0"/>
                    </a:p>
                  </a:txBody>
                  <a:tcPr/>
                </a:tc>
                <a:tc>
                  <a:txBody>
                    <a:bodyPr/>
                    <a:lstStyle/>
                    <a:p>
                      <a:r>
                        <a:rPr lang="en-US" sz="1600" dirty="0" smtClean="0"/>
                        <a:t>2023</a:t>
                      </a:r>
                      <a:endParaRPr lang="en-US" sz="1600" dirty="0"/>
                    </a:p>
                  </a:txBody>
                  <a:tcPr/>
                </a:tc>
              </a:tr>
              <a:tr h="370840">
                <a:tc>
                  <a:txBody>
                    <a:bodyPr/>
                    <a:lstStyle/>
                    <a:p>
                      <a:r>
                        <a:rPr lang="en-US" sz="1600" dirty="0" smtClean="0"/>
                        <a:t>Repaint Booster Station</a:t>
                      </a:r>
                      <a:endParaRPr lang="en-US" sz="1600" dirty="0"/>
                    </a:p>
                  </a:txBody>
                  <a:tcPr/>
                </a:tc>
                <a:tc>
                  <a:txBody>
                    <a:bodyPr/>
                    <a:lstStyle/>
                    <a:p>
                      <a:r>
                        <a:rPr lang="en-US" sz="1600" dirty="0" smtClean="0"/>
                        <a:t>$2,000</a:t>
                      </a:r>
                      <a:endParaRPr lang="en-US" sz="1600" dirty="0"/>
                    </a:p>
                  </a:txBody>
                  <a:tcPr/>
                </a:tc>
                <a:tc>
                  <a:txBody>
                    <a:bodyPr/>
                    <a:lstStyle/>
                    <a:p>
                      <a:r>
                        <a:rPr lang="en-US" sz="1600" dirty="0" smtClean="0"/>
                        <a:t>$2,000</a:t>
                      </a:r>
                      <a:endParaRPr lang="en-US" sz="1600" dirty="0"/>
                    </a:p>
                  </a:txBody>
                  <a:tcPr/>
                </a:tc>
                <a:tc>
                  <a:txBody>
                    <a:bodyPr/>
                    <a:lstStyle/>
                    <a:p>
                      <a:r>
                        <a:rPr lang="en-US" sz="1600" dirty="0" smtClean="0"/>
                        <a:t>2021</a:t>
                      </a:r>
                      <a:endParaRPr lang="en-US" sz="1600" dirty="0"/>
                    </a:p>
                  </a:txBody>
                  <a:tcPr/>
                </a:tc>
              </a:tr>
              <a:tr h="370840">
                <a:tc>
                  <a:txBody>
                    <a:bodyPr/>
                    <a:lstStyle/>
                    <a:p>
                      <a:r>
                        <a:rPr lang="en-US" sz="1600" dirty="0" smtClean="0"/>
                        <a:t>Tank</a:t>
                      </a:r>
                      <a:r>
                        <a:rPr lang="en-US" sz="1600" baseline="0" dirty="0" smtClean="0"/>
                        <a:t> Inspection &amp; Cleaning</a:t>
                      </a:r>
                      <a:endParaRPr lang="en-US" sz="1600" dirty="0"/>
                    </a:p>
                  </a:txBody>
                  <a:tcPr/>
                </a:tc>
                <a:tc>
                  <a:txBody>
                    <a:bodyPr/>
                    <a:lstStyle/>
                    <a:p>
                      <a:endParaRPr lang="en-US" sz="1600" dirty="0"/>
                    </a:p>
                  </a:txBody>
                  <a:tcPr/>
                </a:tc>
                <a:tc>
                  <a:txBody>
                    <a:bodyPr/>
                    <a:lstStyle/>
                    <a:p>
                      <a:r>
                        <a:rPr lang="en-US" sz="1600" dirty="0" smtClean="0"/>
                        <a:t>$6,300</a:t>
                      </a:r>
                      <a:endParaRPr lang="en-US" sz="1600" dirty="0"/>
                    </a:p>
                  </a:txBody>
                  <a:tcPr/>
                </a:tc>
                <a:tc>
                  <a:txBody>
                    <a:bodyPr/>
                    <a:lstStyle/>
                    <a:p>
                      <a:r>
                        <a:rPr lang="en-US" sz="1600" dirty="0" smtClean="0"/>
                        <a:t>2018, 2022, 2026</a:t>
                      </a:r>
                      <a:endParaRPr lang="en-US" sz="1600" dirty="0"/>
                    </a:p>
                  </a:txBody>
                  <a:tcPr/>
                </a:tc>
              </a:tr>
              <a:tr h="370840">
                <a:tc>
                  <a:txBody>
                    <a:bodyPr/>
                    <a:lstStyle/>
                    <a:p>
                      <a:r>
                        <a:rPr lang="en-US" sz="1600" dirty="0" smtClean="0"/>
                        <a:t>Well Pump Replacement (due to age)</a:t>
                      </a:r>
                      <a:endParaRPr lang="en-US" sz="1600" dirty="0"/>
                    </a:p>
                  </a:txBody>
                  <a:tcPr/>
                </a:tc>
                <a:tc>
                  <a:txBody>
                    <a:bodyPr/>
                    <a:lstStyle/>
                    <a:p>
                      <a:r>
                        <a:rPr lang="en-US" sz="1600" dirty="0" smtClean="0"/>
                        <a:t>$200/ft</a:t>
                      </a:r>
                      <a:endParaRPr lang="en-US" sz="1600" dirty="0"/>
                    </a:p>
                  </a:txBody>
                  <a:tcPr/>
                </a:tc>
                <a:tc>
                  <a:txBody>
                    <a:bodyPr/>
                    <a:lstStyle/>
                    <a:p>
                      <a:r>
                        <a:rPr lang="en-US" sz="1600" dirty="0" smtClean="0"/>
                        <a:t>$78,000</a:t>
                      </a:r>
                      <a:endParaRPr lang="en-US" sz="1600" dirty="0"/>
                    </a:p>
                  </a:txBody>
                  <a:tcPr/>
                </a:tc>
                <a:tc>
                  <a:txBody>
                    <a:bodyPr/>
                    <a:lstStyle/>
                    <a:p>
                      <a:r>
                        <a:rPr lang="en-US" sz="1600" dirty="0" smtClean="0"/>
                        <a:t>2018</a:t>
                      </a:r>
                      <a:endParaRPr lang="en-US" sz="1600" dirty="0"/>
                    </a:p>
                  </a:txBody>
                  <a:tcPr/>
                </a:tc>
              </a:tr>
              <a:tr h="370840">
                <a:tc>
                  <a:txBody>
                    <a:bodyPr/>
                    <a:lstStyle/>
                    <a:p>
                      <a:pPr algn="r"/>
                      <a:r>
                        <a:rPr lang="en-US" sz="1600" b="1" dirty="0" smtClean="0"/>
                        <a:t>Total Highland Park 11- Yr CIP</a:t>
                      </a:r>
                      <a:endParaRPr lang="en-US" sz="1600" b="1" dirty="0"/>
                    </a:p>
                  </a:txBody>
                  <a:tcPr/>
                </a:tc>
                <a:tc>
                  <a:txBody>
                    <a:bodyPr/>
                    <a:lstStyle/>
                    <a:p>
                      <a:endParaRPr lang="en-US" sz="1600" dirty="0"/>
                    </a:p>
                  </a:txBody>
                  <a:tcPr/>
                </a:tc>
                <a:tc>
                  <a:txBody>
                    <a:bodyPr/>
                    <a:lstStyle/>
                    <a:p>
                      <a:r>
                        <a:rPr lang="en-US" sz="1600" b="1" dirty="0" smtClean="0"/>
                        <a:t>$1,123,190</a:t>
                      </a:r>
                      <a:endParaRPr lang="en-US" sz="1600" b="1" dirty="0"/>
                    </a:p>
                  </a:txBody>
                  <a:tcPr/>
                </a:tc>
                <a:tc>
                  <a:txBody>
                    <a:bodyPr/>
                    <a:lstStyle/>
                    <a:p>
                      <a:r>
                        <a:rPr lang="en-US" sz="1600" b="1" dirty="0" smtClean="0"/>
                        <a:t>(69 connections)</a:t>
                      </a:r>
                      <a:endParaRPr lang="en-US" sz="1600" b="1"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smtClean="0">
                <a:solidFill>
                  <a:schemeClr val="bg1"/>
                </a:solidFill>
              </a:rPr>
              <a:t>Hood Canal System Deficiencies</a:t>
            </a:r>
          </a:p>
        </p:txBody>
      </p:sp>
      <p:sp>
        <p:nvSpPr>
          <p:cNvPr id="11267" name="Content Placeholder 2"/>
          <p:cNvSpPr>
            <a:spLocks noGrp="1"/>
          </p:cNvSpPr>
          <p:nvPr>
            <p:ph idx="1"/>
          </p:nvPr>
        </p:nvSpPr>
        <p:spPr>
          <a:xfrm>
            <a:off x="1219200" y="2362200"/>
            <a:ext cx="6934200" cy="4114800"/>
          </a:xfrm>
        </p:spPr>
        <p:txBody>
          <a:bodyPr/>
          <a:lstStyle/>
          <a:p>
            <a:pPr eaLnBrk="1" hangingPunct="1"/>
            <a:r>
              <a:rPr lang="en-US" smtClean="0"/>
              <a:t>Needs additional reservoir storage volume (64,200 gal deficit)</a:t>
            </a:r>
          </a:p>
          <a:p>
            <a:pPr eaLnBrk="1" hangingPunct="1"/>
            <a:r>
              <a:rPr lang="en-US" smtClean="0"/>
              <a:t>Booster pumps need to be upsized</a:t>
            </a:r>
          </a:p>
          <a:p>
            <a:pPr eaLnBrk="1" hangingPunct="1"/>
            <a:r>
              <a:rPr lang="en-US" smtClean="0"/>
              <a:t>Undersized, aged mains (2-inch and 3-inch)</a:t>
            </a:r>
          </a:p>
          <a:p>
            <a:pPr eaLnBrk="1" hangingPunct="1"/>
            <a:r>
              <a:rPr lang="en-US" smtClean="0"/>
              <a:t>Water quality problems in the mains</a:t>
            </a:r>
          </a:p>
          <a:p>
            <a:pPr eaLnBrk="1" hangingPunct="1"/>
            <a:endParaRPr lang="en-US"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er Flow">
      <a:dk1>
        <a:srgbClr val="0C0C0C"/>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er Flow">
    <a:dk1>
      <a:srgbClr val="0C0C0C"/>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Customer Flow">
    <a:dk1>
      <a:srgbClr val="0C0C0C"/>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2163</TotalTime>
  <Words>3732</Words>
  <Application>Microsoft Office PowerPoint</Application>
  <PresentationFormat>On-screen Show (4:3)</PresentationFormat>
  <Paragraphs>799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UNION REGIONAL WATER SYSTEMS CONSOLIDATION PUBLIC HEARING</vt:lpstr>
      <vt:lpstr>Water Systems Involved</vt:lpstr>
      <vt:lpstr>Slide 3</vt:lpstr>
      <vt:lpstr>Slide 4</vt:lpstr>
      <vt:lpstr>Why Consolidate?</vt:lpstr>
      <vt:lpstr>Individual vs Consolidation</vt:lpstr>
      <vt:lpstr>Highland Park System Deficiencies</vt:lpstr>
      <vt:lpstr>Highland Park Projects</vt:lpstr>
      <vt:lpstr>Hood Canal System Deficiencies</vt:lpstr>
      <vt:lpstr>Hood Canal Projects</vt:lpstr>
      <vt:lpstr>Union System Deficiencies</vt:lpstr>
      <vt:lpstr>Union Projects</vt:lpstr>
      <vt:lpstr>Union Projects</vt:lpstr>
      <vt:lpstr>Union Ridge System Deficiencies</vt:lpstr>
      <vt:lpstr>Union Ridge Projects</vt:lpstr>
      <vt:lpstr>Vuecrest System Deficiencies</vt:lpstr>
      <vt:lpstr>Vuecrest Projects</vt:lpstr>
      <vt:lpstr>Alderbrook System Deficiencies</vt:lpstr>
      <vt:lpstr>Alderbrook Projects</vt:lpstr>
      <vt:lpstr>Alderbrook Projects</vt:lpstr>
      <vt:lpstr>Union Area Individual Projects</vt:lpstr>
      <vt:lpstr>Proposed Consolidated Projects</vt:lpstr>
      <vt:lpstr>Slide 23</vt:lpstr>
      <vt:lpstr>Slide 24</vt:lpstr>
      <vt:lpstr>Proposed Project Phasing</vt:lpstr>
      <vt:lpstr>Proposed Project Phasing</vt:lpstr>
      <vt:lpstr>Consolidation Projects</vt:lpstr>
      <vt:lpstr>Consolidation Projects</vt:lpstr>
      <vt:lpstr>Consolidation Projects</vt:lpstr>
      <vt:lpstr>Consolidation Projects</vt:lpstr>
      <vt:lpstr>Consolidation Projects</vt:lpstr>
      <vt:lpstr>Estimated Project Costs</vt:lpstr>
      <vt:lpstr>11 Year Capital Improvement Plan</vt:lpstr>
      <vt:lpstr>Slide 34</vt:lpstr>
      <vt:lpstr>Final Outcome</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UNION REGIONAL WATER SYSTEMS CONSOLIATION</dc:title>
  <dc:creator>jocelyne</dc:creator>
  <cp:lastModifiedBy>jocelyne</cp:lastModifiedBy>
  <cp:revision>177</cp:revision>
  <dcterms:created xsi:type="dcterms:W3CDTF">2016-08-30T17:47:09Z</dcterms:created>
  <dcterms:modified xsi:type="dcterms:W3CDTF">2016-10-03T20:24:54Z</dcterms:modified>
</cp:coreProperties>
</file>